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9" r:id="rId2"/>
    <p:sldId id="260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4" r:id="rId11"/>
    <p:sldId id="330" r:id="rId12"/>
    <p:sldId id="329" r:id="rId13"/>
    <p:sldId id="286" r:id="rId14"/>
    <p:sldId id="287" r:id="rId15"/>
    <p:sldId id="288" r:id="rId16"/>
    <p:sldId id="289" r:id="rId17"/>
    <p:sldId id="291" r:id="rId18"/>
    <p:sldId id="292" r:id="rId19"/>
    <p:sldId id="331" r:id="rId20"/>
    <p:sldId id="293" r:id="rId21"/>
    <p:sldId id="295" r:id="rId22"/>
    <p:sldId id="296" r:id="rId23"/>
    <p:sldId id="332" r:id="rId24"/>
    <p:sldId id="33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5" r:id="rId33"/>
    <p:sldId id="306" r:id="rId34"/>
    <p:sldId id="307" r:id="rId35"/>
    <p:sldId id="308" r:id="rId36"/>
    <p:sldId id="309" r:id="rId37"/>
    <p:sldId id="333" r:id="rId38"/>
    <p:sldId id="310" r:id="rId39"/>
    <p:sldId id="311" r:id="rId40"/>
    <p:sldId id="312" r:id="rId41"/>
    <p:sldId id="313" r:id="rId42"/>
    <p:sldId id="314" r:id="rId43"/>
    <p:sldId id="315" r:id="rId44"/>
    <p:sldId id="334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onny Vladimir Pincay Nieves" initials="JVP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 autoAdjust="0"/>
    <p:restoredTop sz="77355" autoAdjust="0"/>
  </p:normalViewPr>
  <p:slideViewPr>
    <p:cSldViewPr snapToGrid="0" snapToObjects="1">
      <p:cViewPr varScale="1">
        <p:scale>
          <a:sx n="61" d="100"/>
          <a:sy n="61" d="100"/>
        </p:scale>
        <p:origin x="-10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89B6B-3DC2-4A4D-A277-CB93D84848D8}" type="doc">
      <dgm:prSet loTypeId="urn:microsoft.com/office/officeart/2005/8/layout/funnel1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s-ES_tradnl"/>
        </a:p>
      </dgm:t>
    </dgm:pt>
    <dgm:pt modelId="{946358C3-5F2E-9D4F-BBD8-926909259F35}">
      <dgm:prSet phldrT="[Text]" custT="1"/>
      <dgm:spPr/>
      <dgm:t>
        <a:bodyPr/>
        <a:lstStyle/>
        <a:p>
          <a:r>
            <a:rPr lang="es-ES_tradnl" sz="1050" b="1" dirty="0"/>
            <a:t>DATOS NO ESTRUCTURADOS</a:t>
          </a:r>
        </a:p>
      </dgm:t>
    </dgm:pt>
    <dgm:pt modelId="{07B79359-EB35-4F4A-94F4-FF59F8D0A162}" type="parTrans" cxnId="{FE3B802A-8A84-C544-ACE9-0BA0327E1B8F}">
      <dgm:prSet/>
      <dgm:spPr/>
      <dgm:t>
        <a:bodyPr/>
        <a:lstStyle/>
        <a:p>
          <a:endParaRPr lang="es-ES_tradnl"/>
        </a:p>
      </dgm:t>
    </dgm:pt>
    <dgm:pt modelId="{76D52DD8-0495-0F4E-AE5D-43F92DF16611}" type="sibTrans" cxnId="{FE3B802A-8A84-C544-ACE9-0BA0327E1B8F}">
      <dgm:prSet/>
      <dgm:spPr/>
      <dgm:t>
        <a:bodyPr/>
        <a:lstStyle/>
        <a:p>
          <a:endParaRPr lang="es-ES_tradnl"/>
        </a:p>
      </dgm:t>
    </dgm:pt>
    <dgm:pt modelId="{A82AFEBF-9A7A-1347-ABD9-790D935FAF0E}">
      <dgm:prSet phldrT="[Text]"/>
      <dgm:spPr/>
      <dgm:t>
        <a:bodyPr/>
        <a:lstStyle/>
        <a:p>
          <a:r>
            <a:rPr lang="es-ES_tradnl" b="1" dirty="0"/>
            <a:t>DATOS COMPLEJOS</a:t>
          </a:r>
        </a:p>
      </dgm:t>
    </dgm:pt>
    <dgm:pt modelId="{C0B5DFCC-1180-8144-942C-B514CA9009EF}" type="parTrans" cxnId="{84AB117D-C379-534E-A47F-679E2FC84AFC}">
      <dgm:prSet/>
      <dgm:spPr/>
      <dgm:t>
        <a:bodyPr/>
        <a:lstStyle/>
        <a:p>
          <a:endParaRPr lang="es-ES_tradnl"/>
        </a:p>
      </dgm:t>
    </dgm:pt>
    <dgm:pt modelId="{42F84D5D-CBA6-9B4C-BB2E-06C47BD6CA5F}" type="sibTrans" cxnId="{84AB117D-C379-534E-A47F-679E2FC84AFC}">
      <dgm:prSet/>
      <dgm:spPr/>
      <dgm:t>
        <a:bodyPr/>
        <a:lstStyle/>
        <a:p>
          <a:endParaRPr lang="es-ES_tradnl"/>
        </a:p>
      </dgm:t>
    </dgm:pt>
    <dgm:pt modelId="{B7C96279-DF02-F94A-A349-CE41D7C74C5C}">
      <dgm:prSet phldrT="[Text]"/>
      <dgm:spPr/>
      <dgm:t>
        <a:bodyPr/>
        <a:lstStyle/>
        <a:p>
          <a:r>
            <a:rPr lang="es-ES_tradnl" dirty="0"/>
            <a:t>DATOS ESPARCIDOS</a:t>
          </a:r>
        </a:p>
      </dgm:t>
    </dgm:pt>
    <dgm:pt modelId="{52538DBF-CD19-654F-B136-EB88B3220F7B}" type="parTrans" cxnId="{1880BEC7-4FE2-094B-8834-C65C67A855BD}">
      <dgm:prSet/>
      <dgm:spPr/>
      <dgm:t>
        <a:bodyPr/>
        <a:lstStyle/>
        <a:p>
          <a:endParaRPr lang="es-ES_tradnl"/>
        </a:p>
      </dgm:t>
    </dgm:pt>
    <dgm:pt modelId="{AF52B037-FE7B-2046-AE2D-34E001DE7668}" type="sibTrans" cxnId="{1880BEC7-4FE2-094B-8834-C65C67A855BD}">
      <dgm:prSet/>
      <dgm:spPr/>
      <dgm:t>
        <a:bodyPr/>
        <a:lstStyle/>
        <a:p>
          <a:endParaRPr lang="es-ES_tradnl"/>
        </a:p>
      </dgm:t>
    </dgm:pt>
    <dgm:pt modelId="{E1617639-91AD-1E4A-9E58-8A6C44074383}">
      <dgm:prSet phldrT="[Text]"/>
      <dgm:spPr/>
      <dgm:t>
        <a:bodyPr/>
        <a:lstStyle/>
        <a:p>
          <a:r>
            <a:rPr lang="es-ES_tradnl" dirty="0"/>
            <a:t>DAR SENTIDO A LOS DATOS</a:t>
          </a:r>
        </a:p>
      </dgm:t>
    </dgm:pt>
    <dgm:pt modelId="{BCC110AD-7564-B74B-9268-9C97DE77B4E5}" type="parTrans" cxnId="{537AFEB0-1FB0-4D42-AD58-A2EB7B372784}">
      <dgm:prSet/>
      <dgm:spPr/>
      <dgm:t>
        <a:bodyPr/>
        <a:lstStyle/>
        <a:p>
          <a:endParaRPr lang="es-ES_tradnl"/>
        </a:p>
      </dgm:t>
    </dgm:pt>
    <dgm:pt modelId="{D00B17C5-7264-094E-8EB9-FCD14DB734F1}" type="sibTrans" cxnId="{537AFEB0-1FB0-4D42-AD58-A2EB7B372784}">
      <dgm:prSet/>
      <dgm:spPr/>
      <dgm:t>
        <a:bodyPr/>
        <a:lstStyle/>
        <a:p>
          <a:endParaRPr lang="es-ES_tradnl"/>
        </a:p>
      </dgm:t>
    </dgm:pt>
    <dgm:pt modelId="{694ACCE5-93F5-5547-BFE0-315790FAC85A}" type="pres">
      <dgm:prSet presAssocID="{83D89B6B-3DC2-4A4D-A277-CB93D84848D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A15CC62B-22FD-2343-BB92-8A2FA3851FC8}" type="pres">
      <dgm:prSet presAssocID="{83D89B6B-3DC2-4A4D-A277-CB93D84848D8}" presName="ellipse" presStyleLbl="trBgShp" presStyleIdx="0" presStyleCnt="1"/>
      <dgm:spPr/>
    </dgm:pt>
    <dgm:pt modelId="{809C866C-285E-B245-8B31-2D69C5C10FE3}" type="pres">
      <dgm:prSet presAssocID="{83D89B6B-3DC2-4A4D-A277-CB93D84848D8}" presName="arrow1" presStyleLbl="fgShp" presStyleIdx="0" presStyleCnt="1"/>
      <dgm:spPr>
        <a:solidFill>
          <a:srgbClr val="FF0000"/>
        </a:solidFill>
        <a:ln>
          <a:solidFill>
            <a:schemeClr val="tx1"/>
          </a:solidFill>
        </a:ln>
      </dgm:spPr>
    </dgm:pt>
    <dgm:pt modelId="{4F155B26-4CC7-A245-AA55-DEB62407A6C5}" type="pres">
      <dgm:prSet presAssocID="{83D89B6B-3DC2-4A4D-A277-CB93D84848D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2715485-1599-1943-BFC6-0B80F19EAEAE}" type="pres">
      <dgm:prSet presAssocID="{A82AFEBF-9A7A-1347-ABD9-790D935FAF0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2E766A8-F7D5-AE41-92E7-02AA5A138FB7}" type="pres">
      <dgm:prSet presAssocID="{B7C96279-DF02-F94A-A349-CE41D7C74C5C}" presName="item2" presStyleLbl="node1" presStyleIdx="1" presStyleCnt="3" custScaleX="135889" custScaleY="13588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C73CCAF-EC20-214C-BD60-8F48B949290E}" type="pres">
      <dgm:prSet presAssocID="{E1617639-91AD-1E4A-9E58-8A6C44074383}" presName="item3" presStyleLbl="node1" presStyleIdx="2" presStyleCnt="3" custScaleX="137889" custScaleY="13788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DF4843D-22F8-3346-BC14-392B8E07D992}" type="pres">
      <dgm:prSet presAssocID="{83D89B6B-3DC2-4A4D-A277-CB93D84848D8}" presName="funnel" presStyleLbl="trAlignAcc1" presStyleIdx="0" presStyleCnt="1"/>
      <dgm:spPr/>
    </dgm:pt>
  </dgm:ptLst>
  <dgm:cxnLst>
    <dgm:cxn modelId="{C64E97A3-FAEA-BE4B-A7E8-B4A2819C51AD}" type="presOf" srcId="{B7C96279-DF02-F94A-A349-CE41D7C74C5C}" destId="{32715485-1599-1943-BFC6-0B80F19EAEAE}" srcOrd="0" destOrd="0" presId="urn:microsoft.com/office/officeart/2005/8/layout/funnel1"/>
    <dgm:cxn modelId="{537AFEB0-1FB0-4D42-AD58-A2EB7B372784}" srcId="{83D89B6B-3DC2-4A4D-A277-CB93D84848D8}" destId="{E1617639-91AD-1E4A-9E58-8A6C44074383}" srcOrd="3" destOrd="0" parTransId="{BCC110AD-7564-B74B-9268-9C97DE77B4E5}" sibTransId="{D00B17C5-7264-094E-8EB9-FCD14DB734F1}"/>
    <dgm:cxn modelId="{1880BEC7-4FE2-094B-8834-C65C67A855BD}" srcId="{83D89B6B-3DC2-4A4D-A277-CB93D84848D8}" destId="{B7C96279-DF02-F94A-A349-CE41D7C74C5C}" srcOrd="2" destOrd="0" parTransId="{52538DBF-CD19-654F-B136-EB88B3220F7B}" sibTransId="{AF52B037-FE7B-2046-AE2D-34E001DE7668}"/>
    <dgm:cxn modelId="{FE3B802A-8A84-C544-ACE9-0BA0327E1B8F}" srcId="{83D89B6B-3DC2-4A4D-A277-CB93D84848D8}" destId="{946358C3-5F2E-9D4F-BBD8-926909259F35}" srcOrd="0" destOrd="0" parTransId="{07B79359-EB35-4F4A-94F4-FF59F8D0A162}" sibTransId="{76D52DD8-0495-0F4E-AE5D-43F92DF16611}"/>
    <dgm:cxn modelId="{011A5EC2-0EE7-E246-A269-6A86680C126E}" type="presOf" srcId="{946358C3-5F2E-9D4F-BBD8-926909259F35}" destId="{9C73CCAF-EC20-214C-BD60-8F48B949290E}" srcOrd="0" destOrd="0" presId="urn:microsoft.com/office/officeart/2005/8/layout/funnel1"/>
    <dgm:cxn modelId="{721CB20E-0E3E-5C4E-91EA-7AE326040F34}" type="presOf" srcId="{A82AFEBF-9A7A-1347-ABD9-790D935FAF0E}" destId="{62E766A8-F7D5-AE41-92E7-02AA5A138FB7}" srcOrd="0" destOrd="0" presId="urn:microsoft.com/office/officeart/2005/8/layout/funnel1"/>
    <dgm:cxn modelId="{84AB117D-C379-534E-A47F-679E2FC84AFC}" srcId="{83D89B6B-3DC2-4A4D-A277-CB93D84848D8}" destId="{A82AFEBF-9A7A-1347-ABD9-790D935FAF0E}" srcOrd="1" destOrd="0" parTransId="{C0B5DFCC-1180-8144-942C-B514CA9009EF}" sibTransId="{42F84D5D-CBA6-9B4C-BB2E-06C47BD6CA5F}"/>
    <dgm:cxn modelId="{2583BAAF-F62A-B44F-A824-1D5D1C578250}" type="presOf" srcId="{E1617639-91AD-1E4A-9E58-8A6C44074383}" destId="{4F155B26-4CC7-A245-AA55-DEB62407A6C5}" srcOrd="0" destOrd="0" presId="urn:microsoft.com/office/officeart/2005/8/layout/funnel1"/>
    <dgm:cxn modelId="{0EE72BFC-9B79-584F-8887-48D23CB75C4D}" type="presOf" srcId="{83D89B6B-3DC2-4A4D-A277-CB93D84848D8}" destId="{694ACCE5-93F5-5547-BFE0-315790FAC85A}" srcOrd="0" destOrd="0" presId="urn:microsoft.com/office/officeart/2005/8/layout/funnel1"/>
    <dgm:cxn modelId="{2B84D754-B7EE-8342-9CE7-BF661D5ADC36}" type="presParOf" srcId="{694ACCE5-93F5-5547-BFE0-315790FAC85A}" destId="{A15CC62B-22FD-2343-BB92-8A2FA3851FC8}" srcOrd="0" destOrd="0" presId="urn:microsoft.com/office/officeart/2005/8/layout/funnel1"/>
    <dgm:cxn modelId="{AD2CE883-8FD4-584E-8996-F7A3FCA45323}" type="presParOf" srcId="{694ACCE5-93F5-5547-BFE0-315790FAC85A}" destId="{809C866C-285E-B245-8B31-2D69C5C10FE3}" srcOrd="1" destOrd="0" presId="urn:microsoft.com/office/officeart/2005/8/layout/funnel1"/>
    <dgm:cxn modelId="{EE8A6F9A-9D08-B14B-8B0B-FFB1235BE16A}" type="presParOf" srcId="{694ACCE5-93F5-5547-BFE0-315790FAC85A}" destId="{4F155B26-4CC7-A245-AA55-DEB62407A6C5}" srcOrd="2" destOrd="0" presId="urn:microsoft.com/office/officeart/2005/8/layout/funnel1"/>
    <dgm:cxn modelId="{FFB269F6-1BBC-154D-8937-F53D2C8FB1F1}" type="presParOf" srcId="{694ACCE5-93F5-5547-BFE0-315790FAC85A}" destId="{32715485-1599-1943-BFC6-0B80F19EAEAE}" srcOrd="3" destOrd="0" presId="urn:microsoft.com/office/officeart/2005/8/layout/funnel1"/>
    <dgm:cxn modelId="{BA10FDD0-4021-1D48-BD4D-9390EA31325C}" type="presParOf" srcId="{694ACCE5-93F5-5547-BFE0-315790FAC85A}" destId="{62E766A8-F7D5-AE41-92E7-02AA5A138FB7}" srcOrd="4" destOrd="0" presId="urn:microsoft.com/office/officeart/2005/8/layout/funnel1"/>
    <dgm:cxn modelId="{95C4D0BA-5A31-D844-A0E0-26484EC0339D}" type="presParOf" srcId="{694ACCE5-93F5-5547-BFE0-315790FAC85A}" destId="{9C73CCAF-EC20-214C-BD60-8F48B949290E}" srcOrd="5" destOrd="0" presId="urn:microsoft.com/office/officeart/2005/8/layout/funnel1"/>
    <dgm:cxn modelId="{2775AE15-1916-AA4D-87BF-AD695A0844F7}" type="presParOf" srcId="{694ACCE5-93F5-5547-BFE0-315790FAC85A}" destId="{CDF4843D-22F8-3346-BC14-392B8E07D99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CC62B-22FD-2343-BB92-8A2FA3851FC8}">
      <dsp:nvSpPr>
        <dsp:cNvPr id="0" name=""/>
        <dsp:cNvSpPr/>
      </dsp:nvSpPr>
      <dsp:spPr>
        <a:xfrm>
          <a:off x="1703070" y="165099"/>
          <a:ext cx="3276600" cy="113792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C866C-285E-B245-8B31-2D69C5C10FE3}">
      <dsp:nvSpPr>
        <dsp:cNvPr id="0" name=""/>
        <dsp:cNvSpPr/>
      </dsp:nvSpPr>
      <dsp:spPr>
        <a:xfrm>
          <a:off x="3028950" y="2951479"/>
          <a:ext cx="635000" cy="406400"/>
        </a:xfrm>
        <a:prstGeom prst="downArrow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55B26-4CC7-A245-AA55-DEB62407A6C5}">
      <dsp:nvSpPr>
        <dsp:cNvPr id="0" name=""/>
        <dsp:cNvSpPr/>
      </dsp:nvSpPr>
      <dsp:spPr>
        <a:xfrm>
          <a:off x="182245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/>
            <a:t>DAR SENTIDO A LOS DATOS</a:t>
          </a:r>
        </a:p>
      </dsp:txBody>
      <dsp:txXfrm>
        <a:off x="1822450" y="3276600"/>
        <a:ext cx="3048000" cy="762000"/>
      </dsp:txXfrm>
    </dsp:sp>
    <dsp:sp modelId="{32715485-1599-1943-BFC6-0B80F19EAEAE}">
      <dsp:nvSpPr>
        <dsp:cNvPr id="0" name=""/>
        <dsp:cNvSpPr/>
      </dsp:nvSpPr>
      <dsp:spPr>
        <a:xfrm>
          <a:off x="2894330" y="1390904"/>
          <a:ext cx="1143000" cy="1143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/>
            <a:t>DATOS ESPARCIDOS</a:t>
          </a:r>
        </a:p>
      </dsp:txBody>
      <dsp:txXfrm>
        <a:off x="3061718" y="1558292"/>
        <a:ext cx="808224" cy="808224"/>
      </dsp:txXfrm>
    </dsp:sp>
    <dsp:sp modelId="{62E766A8-F7D5-AE41-92E7-02AA5A138FB7}">
      <dsp:nvSpPr>
        <dsp:cNvPr id="0" name=""/>
        <dsp:cNvSpPr/>
      </dsp:nvSpPr>
      <dsp:spPr>
        <a:xfrm>
          <a:off x="1871344" y="328294"/>
          <a:ext cx="1553211" cy="155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/>
            <a:t>DATOS COMPLEJOS</a:t>
          </a:r>
        </a:p>
      </dsp:txBody>
      <dsp:txXfrm>
        <a:off x="2098806" y="555756"/>
        <a:ext cx="1098287" cy="1098287"/>
      </dsp:txXfrm>
    </dsp:sp>
    <dsp:sp modelId="{9C73CCAF-EC20-214C-BD60-8F48B949290E}">
      <dsp:nvSpPr>
        <dsp:cNvPr id="0" name=""/>
        <dsp:cNvSpPr/>
      </dsp:nvSpPr>
      <dsp:spPr>
        <a:xfrm>
          <a:off x="3028314" y="40512"/>
          <a:ext cx="1576071" cy="15760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50" b="1" kern="1200" dirty="0"/>
            <a:t>DATOS NO ESTRUCTURADOS</a:t>
          </a:r>
        </a:p>
      </dsp:txBody>
      <dsp:txXfrm>
        <a:off x="3259124" y="271322"/>
        <a:ext cx="1114451" cy="1114451"/>
      </dsp:txXfrm>
    </dsp:sp>
    <dsp:sp modelId="{CDF4843D-22F8-3346-BC14-392B8E07D992}">
      <dsp:nvSpPr>
        <dsp:cNvPr id="0" name=""/>
        <dsp:cNvSpPr/>
      </dsp:nvSpPr>
      <dsp:spPr>
        <a:xfrm>
          <a:off x="1568449" y="25399"/>
          <a:ext cx="3556000" cy="2844800"/>
        </a:xfrm>
        <a:prstGeom prst="funnel">
          <a:avLst/>
        </a:prstGeom>
        <a:solidFill>
          <a:schemeClr val="accent5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19B7F-78D8-46D3-AE70-4AE5928120D5}" type="datetimeFigureOut">
              <a:rPr lang="es-ES" smtClean="0"/>
              <a:t>26/06/19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A8AD7-CBAE-4D4E-B7F3-642C6015B6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70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356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Informaci</a:t>
            </a:r>
            <a:r>
              <a:rPr lang="en-US" dirty="0" err="1"/>
              <a:t>ón</a:t>
            </a:r>
            <a:r>
              <a:rPr lang="en-US" dirty="0"/>
              <a:t> </a:t>
            </a:r>
            <a:r>
              <a:rPr lang="en-US" dirty="0" err="1"/>
              <a:t>apila</a:t>
            </a:r>
            <a:r>
              <a:rPr lang="en-AU" dirty="0"/>
              <a:t>da</a:t>
            </a:r>
          </a:p>
          <a:p>
            <a:endParaRPr lang="en-AU" dirty="0"/>
          </a:p>
          <a:p>
            <a:r>
              <a:rPr lang="en-AU" dirty="0"/>
              <a:t>Las </a:t>
            </a:r>
            <a:r>
              <a:rPr lang="en-AU" dirty="0" err="1"/>
              <a:t>gráficas</a:t>
            </a:r>
            <a:r>
              <a:rPr lang="en-AU" dirty="0"/>
              <a:t> </a:t>
            </a:r>
            <a:r>
              <a:rPr lang="en-AU" dirty="0" err="1"/>
              <a:t>deberían</a:t>
            </a:r>
            <a:r>
              <a:rPr lang="en-AU" dirty="0"/>
              <a:t> </a:t>
            </a:r>
            <a:r>
              <a:rPr lang="en-AU" dirty="0" err="1"/>
              <a:t>estar</a:t>
            </a:r>
            <a:r>
              <a:rPr lang="en-AU" dirty="0"/>
              <a:t> en </a:t>
            </a:r>
            <a:r>
              <a:rPr lang="en-AU" dirty="0" err="1"/>
              <a:t>español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127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Esta</a:t>
            </a:r>
            <a:r>
              <a:rPr lang="en-AU" dirty="0"/>
              <a:t> </a:t>
            </a:r>
            <a:r>
              <a:rPr lang="en-AU" dirty="0" err="1"/>
              <a:t>diapositiva</a:t>
            </a:r>
            <a:r>
              <a:rPr lang="en-AU" dirty="0"/>
              <a:t> </a:t>
            </a:r>
            <a:r>
              <a:rPr lang="en-AU" dirty="0" err="1"/>
              <a:t>esta</a:t>
            </a:r>
            <a:r>
              <a:rPr lang="en-AU" dirty="0"/>
              <a:t> </a:t>
            </a:r>
            <a:r>
              <a:rPr lang="en-AU" dirty="0" err="1"/>
              <a:t>muy</a:t>
            </a:r>
            <a:r>
              <a:rPr lang="en-AU" dirty="0"/>
              <a:t> </a:t>
            </a:r>
            <a:r>
              <a:rPr lang="en-AU" dirty="0" err="1"/>
              <a:t>cargada</a:t>
            </a:r>
            <a:r>
              <a:rPr lang="en-AU" dirty="0"/>
              <a:t>. </a:t>
            </a:r>
            <a:r>
              <a:rPr lang="en-AU" dirty="0" err="1"/>
              <a:t>Poner</a:t>
            </a:r>
            <a:r>
              <a:rPr lang="en-AU" dirty="0"/>
              <a:t> en </a:t>
            </a:r>
            <a:r>
              <a:rPr lang="en-AU" dirty="0" err="1"/>
              <a:t>otra</a:t>
            </a:r>
            <a:r>
              <a:rPr lang="en-AU" dirty="0"/>
              <a:t> </a:t>
            </a:r>
            <a:r>
              <a:rPr lang="en-AU" dirty="0" err="1"/>
              <a:t>diapositiva</a:t>
            </a:r>
            <a:r>
              <a:rPr lang="en-AU" dirty="0"/>
              <a:t> solo la </a:t>
            </a:r>
            <a:r>
              <a:rPr lang="en-AU" dirty="0" err="1"/>
              <a:t>parte</a:t>
            </a:r>
            <a:r>
              <a:rPr lang="en-AU" dirty="0"/>
              <a:t> </a:t>
            </a:r>
            <a:r>
              <a:rPr lang="en-AU" dirty="0" err="1"/>
              <a:t>que</a:t>
            </a:r>
            <a:r>
              <a:rPr lang="en-AU" dirty="0"/>
              <a:t> no se </a:t>
            </a:r>
            <a:r>
              <a:rPr lang="en-AU" dirty="0" err="1"/>
              <a:t>puede</a:t>
            </a:r>
            <a:r>
              <a:rPr lang="en-AU" dirty="0"/>
              <a:t> </a:t>
            </a:r>
            <a:r>
              <a:rPr lang="en-AU" dirty="0" err="1"/>
              <a:t>agregar</a:t>
            </a:r>
            <a:r>
              <a:rPr lang="en-AU" dirty="0"/>
              <a:t> los </a:t>
            </a:r>
            <a:r>
              <a:rPr lang="en-AU" dirty="0" err="1"/>
              <a:t>elementos</a:t>
            </a:r>
            <a:r>
              <a:rPr lang="en-AU" dirty="0"/>
              <a:t> de </a:t>
            </a:r>
            <a:r>
              <a:rPr lang="en-AU" dirty="0" err="1"/>
              <a:t>esa</a:t>
            </a:r>
            <a:r>
              <a:rPr lang="en-AU" dirty="0"/>
              <a:t> forma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11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Porque</a:t>
            </a:r>
            <a:r>
              <a:rPr lang="en-AU" dirty="0"/>
              <a:t> hay </a:t>
            </a:r>
            <a:r>
              <a:rPr lang="en-AU" dirty="0" err="1"/>
              <a:t>unas</a:t>
            </a:r>
            <a:r>
              <a:rPr lang="en-AU" dirty="0"/>
              <a:t> </a:t>
            </a:r>
            <a:r>
              <a:rPr lang="en-AU" dirty="0" err="1"/>
              <a:t>rallas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083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Porque</a:t>
            </a:r>
            <a:r>
              <a:rPr lang="en-AU" dirty="0"/>
              <a:t> hay una </a:t>
            </a:r>
            <a:r>
              <a:rPr lang="en-AU" dirty="0" err="1"/>
              <a:t>ralla</a:t>
            </a:r>
            <a:r>
              <a:rPr lang="en-AU" dirty="0"/>
              <a:t> en la </a:t>
            </a:r>
            <a:r>
              <a:rPr lang="en-AU" dirty="0" err="1"/>
              <a:t>imagen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926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Ver</a:t>
            </a:r>
            <a:r>
              <a:rPr lang="es-ES_tradnl" baseline="0" dirty="0"/>
              <a:t> consola</a:t>
            </a:r>
          </a:p>
          <a:p>
            <a:r>
              <a:rPr lang="es-ES_tradnl" baseline="0" dirty="0" err="1"/>
              <a:t>cadena.split</a:t>
            </a:r>
            <a:r>
              <a:rPr lang="es-ES_tradnl" baseline="0" dirty="0"/>
              <a:t>(‘ ‘)</a:t>
            </a:r>
          </a:p>
          <a:p>
            <a:r>
              <a:rPr lang="es-ES_tradnl" baseline="0" dirty="0" err="1"/>
              <a:t>cadena.split</a:t>
            </a:r>
            <a:r>
              <a:rPr lang="es-ES_tradnl" baseline="0" dirty="0"/>
              <a:t>(‘r’)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3676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Ver</a:t>
            </a:r>
            <a:r>
              <a:rPr lang="es-ES_tradnl" baseline="0" dirty="0"/>
              <a:t> consola</a:t>
            </a:r>
          </a:p>
          <a:p>
            <a:r>
              <a:rPr lang="es-ES_tradnl" baseline="0" dirty="0" err="1"/>
              <a:t>cadena.split</a:t>
            </a:r>
            <a:r>
              <a:rPr lang="es-ES_tradnl" baseline="0" dirty="0"/>
              <a:t>(‘ ‘)</a:t>
            </a:r>
          </a:p>
          <a:p>
            <a:r>
              <a:rPr lang="es-ES_tradnl" baseline="0" dirty="0" err="1"/>
              <a:t>cadena.split</a:t>
            </a:r>
            <a:r>
              <a:rPr lang="es-ES_tradnl" baseline="0" dirty="0"/>
              <a:t>(‘r’)</a:t>
            </a:r>
          </a:p>
          <a:p>
            <a:r>
              <a:rPr lang="es-ES_tradnl" baseline="0" dirty="0"/>
              <a:t>Ejemplo: fecha, guardar cada dato en una variable</a:t>
            </a:r>
            <a:endParaRPr lang="en-AU" baseline="0" dirty="0"/>
          </a:p>
          <a:p>
            <a:endParaRPr lang="en-AU" baseline="0" dirty="0"/>
          </a:p>
          <a:p>
            <a:r>
              <a:rPr lang="en-AU" baseline="0" dirty="0" err="1"/>
              <a:t>Mostrar</a:t>
            </a:r>
            <a:r>
              <a:rPr lang="en-AU" baseline="0" dirty="0"/>
              <a:t> </a:t>
            </a:r>
            <a:r>
              <a:rPr lang="en-AU" baseline="0" dirty="0" err="1"/>
              <a:t>resultado</a:t>
            </a:r>
            <a:r>
              <a:rPr lang="en-AU" baseline="0" dirty="0"/>
              <a:t> del </a:t>
            </a:r>
            <a:r>
              <a:rPr lang="en-AU" baseline="0" dirty="0" err="1"/>
              <a:t>comando</a:t>
            </a:r>
            <a:endParaRPr lang="es-ES_trad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142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Ver</a:t>
            </a:r>
            <a:r>
              <a:rPr lang="es-ES_tradnl" baseline="0" dirty="0"/>
              <a:t> consola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 ‘.join(palabras)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HOLA’.join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(palabras)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‘’.join(palabras)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94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47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58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585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1200" dirty="0" smtClean="0"/>
              <a:t>5 3 0 3 2</a:t>
            </a:r>
            <a:endParaRPr lang="en-GB" sz="1200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5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472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63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575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B03B8-68D2-D240-BCC8-EB9E994632A7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697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obtener el número de elementos contenidos en una lista.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04D00-7957-4777-BBE1-DE9A0A12A81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5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Sería</a:t>
            </a:r>
            <a:r>
              <a:rPr lang="en-AU" dirty="0"/>
              <a:t> </a:t>
            </a:r>
            <a:r>
              <a:rPr lang="en-AU" dirty="0" err="1"/>
              <a:t>bueno</a:t>
            </a:r>
            <a:r>
              <a:rPr lang="en-AU" dirty="0"/>
              <a:t> </a:t>
            </a:r>
            <a:r>
              <a:rPr lang="en-AU" dirty="0" err="1"/>
              <a:t>poner</a:t>
            </a:r>
            <a:r>
              <a:rPr lang="en-AU" dirty="0"/>
              <a:t> el </a:t>
            </a:r>
            <a:r>
              <a:rPr lang="en-AU" dirty="0" err="1"/>
              <a:t>resultado</a:t>
            </a:r>
            <a:r>
              <a:rPr lang="en-AU" dirty="0"/>
              <a:t> de la </a:t>
            </a:r>
            <a:r>
              <a:rPr lang="en-AU" dirty="0" err="1"/>
              <a:t>salida</a:t>
            </a:r>
            <a:r>
              <a:rPr lang="en-AU" dirty="0"/>
              <a:t> de la </a:t>
            </a:r>
            <a:r>
              <a:rPr lang="en-AU" dirty="0" err="1"/>
              <a:t>funcion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02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Mostrar</a:t>
            </a:r>
            <a:r>
              <a:rPr lang="en-AU" dirty="0"/>
              <a:t> </a:t>
            </a:r>
            <a:r>
              <a:rPr lang="en-AU" dirty="0" err="1"/>
              <a:t>salida</a:t>
            </a:r>
            <a:r>
              <a:rPr lang="en-AU" dirty="0"/>
              <a:t> del </a:t>
            </a:r>
            <a:r>
              <a:rPr lang="en-AU" dirty="0" err="1"/>
              <a:t>operador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151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71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Falta</a:t>
            </a:r>
            <a:r>
              <a:rPr lang="en-AU" dirty="0"/>
              <a:t> </a:t>
            </a:r>
            <a:r>
              <a:rPr lang="en-AU" dirty="0" err="1"/>
              <a:t>hacer</a:t>
            </a:r>
            <a:r>
              <a:rPr lang="en-AU" dirty="0"/>
              <a:t> </a:t>
            </a:r>
            <a:r>
              <a:rPr lang="en-AU" dirty="0" err="1"/>
              <a:t>más</a:t>
            </a:r>
            <a:r>
              <a:rPr lang="en-AU" dirty="0"/>
              <a:t> </a:t>
            </a:r>
            <a:r>
              <a:rPr lang="en-AU" dirty="0" err="1"/>
              <a:t>incapie</a:t>
            </a:r>
            <a:r>
              <a:rPr lang="en-AU" dirty="0"/>
              <a:t> a la </a:t>
            </a:r>
            <a:r>
              <a:rPr lang="en-AU" dirty="0" err="1"/>
              <a:t>parte</a:t>
            </a:r>
            <a:r>
              <a:rPr lang="en-AU" dirty="0"/>
              <a:t> de </a:t>
            </a:r>
            <a:r>
              <a:rPr lang="en-AU" dirty="0" err="1"/>
              <a:t>que</a:t>
            </a:r>
            <a:r>
              <a:rPr lang="en-AU" dirty="0"/>
              <a:t> los </a:t>
            </a:r>
            <a:r>
              <a:rPr lang="en-AU" dirty="0" err="1"/>
              <a:t>índices</a:t>
            </a:r>
            <a:r>
              <a:rPr lang="en-AU" dirty="0"/>
              <a:t> </a:t>
            </a:r>
            <a:r>
              <a:rPr lang="en-AU" dirty="0" err="1"/>
              <a:t>inician</a:t>
            </a:r>
            <a:r>
              <a:rPr lang="en-AU" dirty="0"/>
              <a:t> en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A8AD7-CBAE-4D4E-B7F3-642C6015B67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08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16154"/>
            <a:ext cx="9144000" cy="2387600"/>
          </a:xfrm>
        </p:spPr>
        <p:txBody>
          <a:bodyPr anchor="b"/>
          <a:lstStyle>
            <a:lvl1pPr algn="r">
              <a:defRPr sz="5400"/>
            </a:lvl1pPr>
          </a:lstStyle>
          <a:p>
            <a:r>
              <a:rPr lang="en-US" dirty="0"/>
              <a:t>CCPG1001</a:t>
            </a:r>
            <a:br>
              <a:rPr lang="en-US" dirty="0"/>
            </a:br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228"/>
            <a:ext cx="9144000" cy="1655762"/>
          </a:xfrm>
        </p:spPr>
        <p:txBody>
          <a:bodyPr/>
          <a:lstStyle>
            <a:lvl1pPr marL="0" indent="0" algn="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1" y="285692"/>
            <a:ext cx="1200149" cy="1200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692"/>
            <a:ext cx="3090862" cy="1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2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/>
            </a:lvl1pPr>
            <a:lvl2pPr>
              <a:buClr>
                <a:srgbClr val="00B0F0"/>
              </a:buClr>
              <a:defRPr/>
            </a:lvl2pPr>
            <a:lvl3pPr>
              <a:buClr>
                <a:srgbClr val="00B0F0"/>
              </a:buClr>
              <a:defRPr/>
            </a:lvl3pPr>
            <a:lvl4pPr>
              <a:buClr>
                <a:srgbClr val="00B0F0"/>
              </a:buClr>
              <a:defRPr/>
            </a:lvl4pPr>
            <a:lvl5pPr>
              <a:buClr>
                <a:srgbClr val="00B0F0"/>
              </a:buCl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1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7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0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CCPG1001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E980-2F26-9E4C-894C-FF0F4777931E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441A9-9266-D748-AE96-FD5FACAAE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2548"/>
            <a:ext cx="12192000" cy="425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25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CCPG1001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56350"/>
            <a:ext cx="12192000" cy="879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9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python.org/3.2/library/functions.html%23ma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dirty="0">
                <a:solidFill>
                  <a:srgbClr val="00B0F0"/>
                </a:solidFill>
              </a:rPr>
              <a:t>4.1</a:t>
            </a:r>
            <a:r>
              <a:rPr lang="es-EC" dirty="0"/>
              <a:t> Propiedades de las Listas.</a:t>
            </a:r>
            <a:endParaRPr lang="en-GB" dirty="0"/>
          </a:p>
          <a:p>
            <a:pPr marL="0" indent="0">
              <a:buNone/>
            </a:pPr>
            <a:r>
              <a:rPr lang="es-EC" dirty="0">
                <a:solidFill>
                  <a:srgbClr val="00B0F0"/>
                </a:solidFill>
              </a:rPr>
              <a:t>4.2</a:t>
            </a:r>
            <a:r>
              <a:rPr lang="es-EC" dirty="0"/>
              <a:t> Indexación Básica.</a:t>
            </a:r>
          </a:p>
          <a:p>
            <a:pPr marL="0" indent="0">
              <a:buNone/>
            </a:pPr>
            <a:r>
              <a:rPr lang="es-EC" dirty="0">
                <a:solidFill>
                  <a:srgbClr val="00B0F0"/>
                </a:solidFill>
              </a:rPr>
              <a:t>4.3</a:t>
            </a:r>
            <a:r>
              <a:rPr lang="es-EC" dirty="0"/>
              <a:t> </a:t>
            </a:r>
            <a:r>
              <a:rPr lang="es-EC" dirty="0" err="1"/>
              <a:t>Slicing</a:t>
            </a:r>
            <a:r>
              <a:rPr lang="es-EC" dirty="0"/>
              <a:t>.</a:t>
            </a:r>
          </a:p>
          <a:p>
            <a:pPr marL="0" indent="0">
              <a:buNone/>
            </a:pPr>
            <a:r>
              <a:rPr lang="es-EC" dirty="0">
                <a:solidFill>
                  <a:srgbClr val="00B0F0"/>
                </a:solidFill>
              </a:rPr>
              <a:t>4.4</a:t>
            </a:r>
            <a:r>
              <a:rPr lang="es-EC" dirty="0"/>
              <a:t> Funciones Básicas.</a:t>
            </a:r>
          </a:p>
          <a:p>
            <a:pPr marL="0" indent="0">
              <a:buNone/>
            </a:pPr>
            <a:r>
              <a:rPr lang="es-EC" dirty="0">
                <a:solidFill>
                  <a:srgbClr val="00B0F0"/>
                </a:solidFill>
              </a:rPr>
              <a:t>4.5</a:t>
            </a:r>
            <a:r>
              <a:rPr lang="es-EC" dirty="0"/>
              <a:t> Manejo de Caracteres como Listas.</a:t>
            </a:r>
          </a:p>
        </p:txBody>
      </p:sp>
    </p:spTree>
    <p:extLst>
      <p:ext uri="{BB962C8B-B14F-4D97-AF65-F5344CB8AC3E}">
        <p14:creationId xmlns:p14="http://schemas.microsoft.com/office/powerpoint/2010/main" val="55660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Listas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1994654"/>
            <a:ext cx="75438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= [10, 20, 30]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qs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= [”manzana”, ”queso”, “perro”, “Roger”]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zs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= [”hola”, 2.0, 5, “chao”]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as = [ ]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13488" y="5307713"/>
            <a:ext cx="10540312" cy="778840"/>
            <a:chOff x="813488" y="5307713"/>
            <a:chExt cx="10540312" cy="77884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668548" y="5311982"/>
              <a:ext cx="9685252" cy="774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B0F0"/>
                </a:buClr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B0F0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/>
                <a:t>TIP:</a:t>
              </a:r>
            </a:p>
            <a:p>
              <a:pPr marL="0" indent="0">
                <a:buNone/>
              </a:pPr>
              <a:r>
                <a:rPr lang="es-ES_tradnl" sz="2000" dirty="0"/>
                <a:t>Al declarar las variables en Python NO se necesita especificar su tipo.</a:t>
              </a:r>
              <a:endParaRPr lang="en-US" sz="2000" dirty="0"/>
            </a:p>
          </p:txBody>
        </p:sp>
        <p:pic>
          <p:nvPicPr>
            <p:cNvPr id="7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88" y="5307713"/>
              <a:ext cx="773811" cy="77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46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2" y="267100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4.1 </a:t>
            </a:r>
            <a:r>
              <a:rPr lang="es-EC" dirty="0"/>
              <a:t>Propiedades de las Listas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7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LISTAS: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-in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s-E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3427" y="2462202"/>
          <a:ext cx="81280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7140">
                  <a:extLst>
                    <a:ext uri="{9D8B030D-6E8A-4147-A177-3AD203B41FA5}">
                      <a16:colId xmlns:a16="http://schemas.microsoft.com/office/drawing/2014/main" xmlns="" val="1267643705"/>
                    </a:ext>
                  </a:extLst>
                </a:gridCol>
                <a:gridCol w="6260860">
                  <a:extLst>
                    <a:ext uri="{9D8B030D-6E8A-4147-A177-3AD203B41FA5}">
                      <a16:colId xmlns:a16="http://schemas.microsoft.com/office/drawing/2014/main" xmlns="" val="836500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Función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81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789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416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24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Lista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1 Marcador de contenido"/>
          <p:cNvSpPr>
            <a:spLocks noGrp="1"/>
          </p:cNvSpPr>
          <p:nvPr>
            <p:ph idx="1"/>
          </p:nvPr>
        </p:nvSpPr>
        <p:spPr>
          <a:xfrm>
            <a:off x="3421236" y="5041244"/>
            <a:ext cx="5410487" cy="480134"/>
          </a:xfrm>
          <a:ln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promedio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sum(L)/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1" indent="0">
              <a:buNone/>
            </a:pP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2470990" y="6014912"/>
            <a:ext cx="756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https://docs.python.org/3.2/library/functions.html#max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18762"/>
              </p:ext>
            </p:extLst>
          </p:nvPr>
        </p:nvGraphicFramePr>
        <p:xfrm>
          <a:off x="1580307" y="245910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140">
                  <a:extLst>
                    <a:ext uri="{9D8B030D-6E8A-4147-A177-3AD203B41FA5}">
                      <a16:colId xmlns:a16="http://schemas.microsoft.com/office/drawing/2014/main" xmlns="" val="1267643705"/>
                    </a:ext>
                  </a:extLst>
                </a:gridCol>
                <a:gridCol w="6260860">
                  <a:extLst>
                    <a:ext uri="{9D8B030D-6E8A-4147-A177-3AD203B41FA5}">
                      <a16:colId xmlns:a16="http://schemas.microsoft.com/office/drawing/2014/main" xmlns="" val="836500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Función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81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len</a:t>
                      </a:r>
                      <a:r>
                        <a:rPr lang="es-ES" dirty="0"/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Retorna el número de elementos de la lista.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789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min(Lista)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Retorna</a:t>
                      </a:r>
                      <a:r>
                        <a:rPr lang="es-ES" baseline="0" dirty="0"/>
                        <a:t> el mínimo de los elementos de la lista.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max</a:t>
                      </a:r>
                      <a:r>
                        <a:rPr lang="es-ES" dirty="0"/>
                        <a:t>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Retorna</a:t>
                      </a:r>
                      <a:r>
                        <a:rPr lang="es-ES" baseline="0" dirty="0"/>
                        <a:t> el máximo de los elementos de la lista.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416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sum(Lista)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Retorna</a:t>
                      </a:r>
                      <a:r>
                        <a:rPr lang="es-ES" baseline="0" dirty="0"/>
                        <a:t> la suma de los elementos de la lista.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24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del(</a:t>
                      </a:r>
                      <a:r>
                        <a:rPr lang="en-US" dirty="0" err="1"/>
                        <a:t>Lista</a:t>
                      </a:r>
                      <a:r>
                        <a:rPr lang="en-US" dirty="0"/>
                        <a:t>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Elimina</a:t>
                      </a:r>
                      <a:r>
                        <a:rPr lang="en-US" dirty="0"/>
                        <a:t> la </a:t>
                      </a:r>
                      <a:r>
                        <a:rPr lang="en-US" dirty="0" err="1"/>
                        <a:t>lista</a:t>
                      </a:r>
                      <a:r>
                        <a:rPr lang="en-US" dirty="0"/>
                        <a:t>.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Tama</a:t>
            </a:r>
            <a:r>
              <a:rPr lang="en-US" dirty="0" err="1"/>
              <a:t>ño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599" y="2670924"/>
            <a:ext cx="7543800" cy="1176866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retorna</a:t>
            </a:r>
            <a:r>
              <a:rPr lang="en-US" dirty="0"/>
              <a:t> el </a:t>
            </a:r>
            <a:r>
              <a:rPr lang="en-US" dirty="0" err="1"/>
              <a:t>tamaño</a:t>
            </a:r>
            <a:r>
              <a:rPr lang="en-US" dirty="0"/>
              <a:t> de la </a:t>
            </a:r>
            <a:r>
              <a:rPr lang="en-US" dirty="0" err="1"/>
              <a:t>lista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contiene</a:t>
            </a:r>
            <a:r>
              <a:rPr lang="en-US" dirty="0"/>
              <a:t>.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2246599" y="4308647"/>
            <a:ext cx="75438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000" dirty="0">
                <a:latin typeface="Consolas" charset="0"/>
                <a:ea typeface="Consolas" charset="0"/>
                <a:cs typeface="Consolas" charset="0"/>
              </a:rPr>
              <a:t>az = [</a:t>
            </a:r>
            <a:r>
              <a:rPr lang="ro-RO" sz="2000" b="1" dirty="0">
                <a:latin typeface="Consolas" charset="0"/>
                <a:ea typeface="Consolas" charset="0"/>
                <a:cs typeface="Consolas" charset="0"/>
              </a:rPr>
              <a:t>"pera"</a:t>
            </a:r>
            <a:r>
              <a:rPr lang="ro-RO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ro-RO" sz="2000" b="1" dirty="0">
                <a:latin typeface="Consolas" charset="0"/>
                <a:ea typeface="Consolas" charset="0"/>
                <a:cs typeface="Consolas" charset="0"/>
              </a:rPr>
              <a:t>"uno"</a:t>
            </a:r>
            <a:r>
              <a:rPr lang="ro-RO" sz="2000" dirty="0">
                <a:latin typeface="Consolas" charset="0"/>
                <a:ea typeface="Consolas" charset="0"/>
                <a:cs typeface="Consolas" charset="0"/>
              </a:rPr>
              <a:t>, 2, 3.5 ]</a:t>
            </a:r>
            <a:br>
              <a:rPr lang="ro-RO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s-EC" sz="2000" i="1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C" sz="2000" i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s-EC" sz="2000" i="1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s-EC" sz="2000" i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C" sz="2000" i="1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C" sz="2000" i="1" dirty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0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Pertenencia de elementos en una lista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464394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Para evaluar si un elemento pertenece a una lista utilizamos los operadores booleanos </a:t>
            </a:r>
            <a:r>
              <a:rPr lang="es-ES_tradnl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dirty="0"/>
              <a:t>and     </a:t>
            </a:r>
            <a:r>
              <a:rPr lang="es-ES_tradnl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lang="es-ES_tradnl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</a:t>
            </a:r>
            <a:r>
              <a:rPr lang="es-ES_tradnl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6960" y="3593191"/>
            <a:ext cx="7543800" cy="1477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&gt;&gt;&gt; </a:t>
            </a:r>
            <a:r>
              <a:rPr lang="ro-RO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az </a:t>
            </a:r>
            <a: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= ["pera", "uno", 2, 3.5 ]</a:t>
            </a:r>
            <a:b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</a:br>
            <a:r>
              <a:rPr lang="es-EC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&gt;&gt;&gt; </a:t>
            </a:r>
            <a:r>
              <a:rPr lang="ro-RO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if </a:t>
            </a:r>
            <a: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'pera' in az:</a:t>
            </a:r>
            <a:b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</a:br>
            <a: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    </a:t>
            </a:r>
            <a:r>
              <a:rPr lang="es-EC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	</a:t>
            </a:r>
            <a:r>
              <a:rPr lang="ro-RO" sz="2000" dirty="0" smtClean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print</a:t>
            </a:r>
            <a:r>
              <a:rPr lang="ro-RO" sz="2000" dirty="0">
                <a:solidFill>
                  <a:schemeClr val="bg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("Me encanta la pera")</a:t>
            </a:r>
            <a:endParaRPr lang="es-ES_tradnl" sz="2000" dirty="0">
              <a:solidFill>
                <a:schemeClr val="bg1"/>
              </a:solidFill>
              <a:latin typeface="Consolas" panose="020B0609020204030204" pitchFamily="49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7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Concatenaci</a:t>
            </a:r>
            <a:r>
              <a:rPr lang="en-US" dirty="0" err="1"/>
              <a:t>ón</a:t>
            </a:r>
            <a:r>
              <a:rPr lang="en-US" dirty="0"/>
              <a:t> de </a:t>
            </a:r>
            <a:r>
              <a:rPr lang="en-US" dirty="0" err="1"/>
              <a:t>listas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732874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El operador </a:t>
            </a:r>
            <a:r>
              <a:rPr lang="es-ES_tradnl" b="1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s-ES_tradnl" dirty="0"/>
              <a:t> concatena dos o m</a:t>
            </a:r>
            <a:r>
              <a:rPr lang="en-US" dirty="0" err="1"/>
              <a:t>ás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.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2346960" y="2967335"/>
            <a:ext cx="7543800" cy="1938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a = [1, 2, 3]</a:t>
            </a: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[4, 5, 6]</a:t>
            </a: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pt-B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a+b</a:t>
            </a:r>
            <a:endParaRPr lang="pt-BR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lang="pt-BR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[1, 2, 3, 4, 5, 6]</a:t>
            </a:r>
            <a:endParaRPr lang="es-ES_tradnl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0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</a:t>
            </a:r>
            <a:r>
              <a:rPr lang="en-US" dirty="0" err="1"/>
              <a:t>ñadir</a:t>
            </a:r>
            <a:r>
              <a:rPr lang="en-US" dirty="0"/>
              <a:t> </a:t>
            </a:r>
            <a:r>
              <a:rPr lang="en-US" dirty="0" err="1"/>
              <a:t>elementos</a:t>
            </a:r>
            <a:endParaRPr lang="es-ES_trad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043770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El operador </a:t>
            </a:r>
            <a:r>
              <a:rPr lang="es-ES_tradnl" b="1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s-ES_tradnl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2346960" y="3278231"/>
            <a:ext cx="7543800" cy="2308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 = []</a:t>
            </a:r>
          </a:p>
          <a:p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 = x + ['</a:t>
            </a:r>
            <a:r>
              <a:rPr lang="tr-T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uno</a:t>
            </a:r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</a:t>
            </a:r>
          </a:p>
          <a:p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['</a:t>
            </a:r>
            <a:r>
              <a:rPr lang="tr-TR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uno</a:t>
            </a:r>
            <a:r>
              <a:rPr lang="tr-T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 = x + ['dos']</a:t>
            </a:r>
          </a:p>
          <a:p>
            <a:r>
              <a:rPr lang="es-ES_tradnl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x['uno', 'dos']</a:t>
            </a:r>
          </a:p>
        </p:txBody>
      </p:sp>
    </p:spTree>
    <p:extLst>
      <p:ext uri="{BB962C8B-B14F-4D97-AF65-F5344CB8AC3E}">
        <p14:creationId xmlns:p14="http://schemas.microsoft.com/office/powerpoint/2010/main" val="132296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</a:t>
            </a:r>
            <a:r>
              <a:rPr lang="en-US" dirty="0" err="1"/>
              <a:t>ñadir</a:t>
            </a:r>
            <a:r>
              <a:rPr lang="en-US" dirty="0"/>
              <a:t> </a:t>
            </a:r>
            <a:r>
              <a:rPr lang="en-US" dirty="0" err="1"/>
              <a:t>elementos</a:t>
            </a:r>
            <a:endParaRPr lang="es-ES_trad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043770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El operador </a:t>
            </a:r>
            <a:r>
              <a:rPr lang="es-ES_tradnl" b="1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s-ES_tradnl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2346960" y="3150215"/>
            <a:ext cx="7543800" cy="1569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=20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x=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x+i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TypeError</a:t>
            </a:r>
            <a:r>
              <a:rPr lang="en-US" sz="2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: can only concatenate list (not "</a:t>
            </a:r>
            <a:r>
              <a:rPr lang="en-US" sz="24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") to list</a:t>
            </a:r>
            <a:endParaRPr lang="es-ES_tradnl" sz="24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5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Multiplicación</a:t>
            </a:r>
            <a:r>
              <a:rPr lang="en-US" dirty="0"/>
              <a:t> de </a:t>
            </a:r>
            <a:r>
              <a:rPr lang="en-US" dirty="0" err="1"/>
              <a:t>listas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970619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El operador 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s-ES_tradnl" dirty="0"/>
              <a:t> </a:t>
            </a:r>
            <a:r>
              <a:rPr lang="en-US" dirty="0" err="1"/>
              <a:t>repite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dado un </a:t>
            </a:r>
            <a:r>
              <a:rPr lang="en-US" dirty="0" err="1"/>
              <a:t>número</a:t>
            </a:r>
            <a:r>
              <a:rPr lang="en-US" dirty="0"/>
              <a:t> de   </a:t>
            </a:r>
            <a:r>
              <a:rPr lang="en-US" dirty="0" err="1"/>
              <a:t>veces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2346960" y="2967335"/>
            <a:ext cx="7543800" cy="1569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[0] * 4</a:t>
            </a: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[0, 0, 0, 0]</a:t>
            </a: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[1, 2, 3] * 3</a:t>
            </a:r>
          </a:p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[1, 2, 3, 1, 2, 3, 1, 2, 3]</a:t>
            </a:r>
            <a:endParaRPr lang="es-ES_tradnl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3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2" y="267100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4.2 </a:t>
            </a:r>
            <a:r>
              <a:rPr lang="es-EC" dirty="0"/>
              <a:t>Indexación Básica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4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dirty="0"/>
              <a:t>Identificar las propiedades de las listas como herramienta de agrupación de datos</a:t>
            </a:r>
            <a:r>
              <a:rPr lang="es-EC" dirty="0"/>
              <a:t>.</a:t>
            </a:r>
          </a:p>
          <a:p>
            <a:pPr algn="just"/>
            <a:r>
              <a:rPr lang="en-US" dirty="0" err="1"/>
              <a:t>Reconocer</a:t>
            </a:r>
            <a:r>
              <a:rPr lang="en-US" dirty="0"/>
              <a:t> las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> para el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  <a:endParaRPr lang="es-EC" dirty="0"/>
          </a:p>
          <a:p>
            <a:pPr algn="just"/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Accediendo a los elementos</a:t>
            </a:r>
          </a:p>
        </p:txBody>
      </p:sp>
      <p:sp>
        <p:nvSpPr>
          <p:cNvPr id="5" name="Rectangle 3"/>
          <p:cNvSpPr/>
          <p:nvPr/>
        </p:nvSpPr>
        <p:spPr>
          <a:xfrm>
            <a:off x="675249" y="1687176"/>
            <a:ext cx="10930597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peliculas</a:t>
            </a:r>
            <a:r>
              <a:rPr lang="pt-BR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[‘</a:t>
            </a:r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Rapidos</a:t>
            </a:r>
            <a:r>
              <a:rPr lang="pt-BR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y Furiosos’, ‘</a:t>
            </a:r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Avengers</a:t>
            </a:r>
            <a:r>
              <a:rPr lang="pt-BR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’, ‘</a:t>
            </a:r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Spiderman</a:t>
            </a:r>
            <a:r>
              <a:rPr lang="pt-BR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’]</a:t>
            </a:r>
            <a:endParaRPr lang="es-ES_tradnl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5261316" y="2876845"/>
            <a:ext cx="0" cy="47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rir llave 9"/>
          <p:cNvSpPr/>
          <p:nvPr/>
        </p:nvSpPr>
        <p:spPr>
          <a:xfrm rot="16200000">
            <a:off x="5066127" y="1005840"/>
            <a:ext cx="390379" cy="2978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8100646" y="2876845"/>
            <a:ext cx="0" cy="47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rir llave 11"/>
          <p:cNvSpPr/>
          <p:nvPr/>
        </p:nvSpPr>
        <p:spPr>
          <a:xfrm rot="16200000">
            <a:off x="7900474" y="1636834"/>
            <a:ext cx="390379" cy="1730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10311032" y="2876844"/>
            <a:ext cx="0" cy="47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rir llave 13"/>
          <p:cNvSpPr/>
          <p:nvPr/>
        </p:nvSpPr>
        <p:spPr>
          <a:xfrm rot="16200000">
            <a:off x="10110860" y="1636834"/>
            <a:ext cx="390379" cy="1730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707397" y="3363294"/>
            <a:ext cx="78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err="1" smtClean="0"/>
              <a:t>Item</a:t>
            </a:r>
            <a:r>
              <a:rPr lang="es-EC" dirty="0" smtClean="0"/>
              <a:t> 1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9917783" y="3363294"/>
            <a:ext cx="78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err="1" smtClean="0"/>
              <a:t>Item</a:t>
            </a:r>
            <a:r>
              <a:rPr lang="es-EC" dirty="0" smtClean="0"/>
              <a:t> 2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868067" y="3293570"/>
            <a:ext cx="78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err="1" smtClean="0"/>
              <a:t>Item</a:t>
            </a:r>
            <a:r>
              <a:rPr lang="es-EC" dirty="0" smtClean="0"/>
              <a:t> 0</a:t>
            </a:r>
            <a:endParaRPr lang="es-ES" dirty="0"/>
          </a:p>
        </p:txBody>
      </p:sp>
      <p:sp>
        <p:nvSpPr>
          <p:cNvPr id="31" name="Rectangle 3"/>
          <p:cNvSpPr/>
          <p:nvPr/>
        </p:nvSpPr>
        <p:spPr>
          <a:xfrm>
            <a:off x="630701" y="4328716"/>
            <a:ext cx="10930597" cy="8309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pt-BR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(películas[1])</a:t>
            </a:r>
          </a:p>
          <a:p>
            <a:r>
              <a:rPr lang="pt-BR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Avengers</a:t>
            </a:r>
            <a:endParaRPr lang="es-ES_tradnl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0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Accediendo a los elementos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44394" y="1971378"/>
            <a:ext cx="9495692" cy="304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 ["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"] 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[1]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Accediendo a los elementos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0505" y="1971378"/>
            <a:ext cx="11127544" cy="34163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 ["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"] 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[5-8]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[1.0]</a:t>
            </a:r>
          </a:p>
          <a:p>
            <a:r>
              <a:rPr lang="en-US" sz="2400" i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Traceback</a:t>
            </a:r>
            <a:r>
              <a:rPr lang="en-US" sz="2400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(most recent call last):  File "&lt;pyshell#45&gt;", line 1, in &lt;module&gt; cast[1.0]</a:t>
            </a:r>
          </a:p>
          <a:p>
            <a:r>
              <a:rPr lang="en-US" sz="2400" i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TypeError</a:t>
            </a:r>
            <a:r>
              <a:rPr lang="en-US" sz="2400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list indices must be integers or slices, not float</a:t>
            </a:r>
          </a:p>
        </p:txBody>
      </p:sp>
    </p:spTree>
    <p:extLst>
      <p:ext uri="{BB962C8B-B14F-4D97-AF65-F5344CB8AC3E}">
        <p14:creationId xmlns:p14="http://schemas.microsoft.com/office/powerpoint/2010/main" val="23779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2" y="267100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4.3 </a:t>
            </a:r>
            <a:r>
              <a:rPr lang="es-EC" dirty="0" err="1"/>
              <a:t>Slicing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2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ACCEDER A ÍTEMS y 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SLICING LISTAS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097280" y="1922666"/>
            <a:ext cx="4854946" cy="2730471"/>
          </a:xfrm>
        </p:spPr>
        <p:txBody>
          <a:bodyPr>
            <a:normAutofit/>
          </a:bodyPr>
          <a:lstStyle/>
          <a:p>
            <a:pPr lvl="1"/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Índice positivo </a:t>
            </a:r>
            <a:r>
              <a:rPr lang="es-ES" sz="2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r>
              <a:rPr lang="es-ES" sz="2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Desde cero hasta el parámetro -1.</a:t>
            </a:r>
          </a:p>
          <a:p>
            <a:pPr lvl="2"/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Número entero</a:t>
            </a:r>
          </a:p>
          <a:p>
            <a:pPr lvl="2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-1” ultimo ítem.</a:t>
            </a: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1427354" y="3999499"/>
            <a:ext cx="3938561" cy="1979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Slicing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Hasta el segundo número pero no incluido.</a:t>
            </a:r>
          </a:p>
          <a:p>
            <a:pPr lvl="2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8640" lvl="2" indent="0">
              <a:buNone/>
            </a:pPr>
            <a:r>
              <a:rPr lang="es-E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[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ínicio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: fin-1</a:t>
            </a:r>
            <a:r>
              <a:rPr lang="es-E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33514" y="1831556"/>
            <a:ext cx="34315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 = [0,2,4,6,8]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pares[-1]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pares[1] = 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[0,9,4,6,8]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pares[1:3]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 4]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pares[:2]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 2]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pares[3:]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[6, 8]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pares[:]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 2, 4, 6, 8]</a:t>
            </a:r>
          </a:p>
        </p:txBody>
      </p:sp>
      <p:sp>
        <p:nvSpPr>
          <p:cNvPr id="5" name="Rectangle 4"/>
          <p:cNvSpPr/>
          <p:nvPr/>
        </p:nvSpPr>
        <p:spPr>
          <a:xfrm>
            <a:off x="570234" y="3511569"/>
            <a:ext cx="1162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/>
              <a:t>Recuerde que no puede crear un nuevo elemento de esta manera, es decir, asignar un nuevo valor a un elemento no existente.</a:t>
            </a:r>
          </a:p>
        </p:txBody>
      </p:sp>
    </p:spTree>
    <p:extLst>
      <p:ext uri="{BB962C8B-B14F-4D97-AF65-F5344CB8AC3E}">
        <p14:creationId xmlns:p14="http://schemas.microsoft.com/office/powerpoint/2010/main" val="26191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Accediendo a los elementos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1971378"/>
            <a:ext cx="7543800" cy="34163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 ["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"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"] 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pera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uva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frutas</a:t>
            </a: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[4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i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Traceback</a:t>
            </a:r>
            <a:r>
              <a:rPr lang="en-US" sz="2400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(most recent call last):  File "&lt;pyshell#46&gt;", line 1, in &lt;module&gt; cast[4]</a:t>
            </a:r>
          </a:p>
          <a:p>
            <a:r>
              <a:rPr lang="en-US" sz="2400" i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IndexError</a:t>
            </a:r>
            <a:r>
              <a:rPr lang="en-US" sz="2400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list index out of </a:t>
            </a:r>
            <a:r>
              <a:rPr lang="en-US" sz="2400" i="1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range</a:t>
            </a:r>
            <a:endParaRPr lang="en-US" sz="2400" i="1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9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Mutabilidad: </a:t>
            </a:r>
            <a:r>
              <a:rPr lang="es-ES_tradnl" dirty="0" err="1"/>
              <a:t>asignaci</a:t>
            </a:r>
            <a:r>
              <a:rPr lang="en-US" dirty="0" err="1"/>
              <a:t>ón</a:t>
            </a:r>
            <a:r>
              <a:rPr lang="en-US" dirty="0"/>
              <a:t> de items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226650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Las listas son </a:t>
            </a:r>
            <a:r>
              <a:rPr lang="es-ES_tradnl" b="1" dirty="0">
                <a:solidFill>
                  <a:srgbClr val="FF0000"/>
                </a:solidFill>
              </a:rPr>
              <a:t>mutables</a:t>
            </a:r>
            <a:r>
              <a:rPr lang="es-ES_tradnl" dirty="0"/>
              <a:t>, lo que significa que podemos cambiar sus elementos.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3180757"/>
            <a:ext cx="75438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Consolas" charset="0"/>
                <a:ea typeface="Consolas" charset="0"/>
                <a:cs typeface="Consolas" charset="0"/>
              </a:rPr>
              <a:t>&gt;&gt;&gt; az = ["pera", "uno", 2, 3.5 ]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Consolas" charset="0"/>
                <a:ea typeface="Consolas" charset="0"/>
                <a:cs typeface="Consolas" charset="0"/>
              </a:rPr>
              <a:t>&gt;&gt;&gt; az[2] = "</a:t>
            </a:r>
            <a:r>
              <a:rPr lang="pt-BR" sz="2400" dirty="0" err="1"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pt-BR" sz="2400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Consolas" charset="0"/>
                <a:ea typeface="Consolas" charset="0"/>
                <a:cs typeface="Consolas" charset="0"/>
              </a:rPr>
              <a:t>&gt;&gt;&gt; az[3] = 1</a:t>
            </a:r>
          </a:p>
          <a:p>
            <a:pPr>
              <a:lnSpc>
                <a:spcPct val="150000"/>
              </a:lnSpc>
            </a:pPr>
            <a:r>
              <a:rPr lang="hr-HR" sz="24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hr-HR" sz="2400" dirty="0" err="1">
                <a:latin typeface="Consolas" charset="0"/>
                <a:ea typeface="Consolas" charset="0"/>
                <a:cs typeface="Consolas" charset="0"/>
              </a:rPr>
              <a:t>az</a:t>
            </a:r>
            <a:endParaRPr lang="hr-HR" sz="24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hr-HR" sz="2400" dirty="0">
                <a:latin typeface="Consolas" charset="0"/>
                <a:ea typeface="Consolas" charset="0"/>
                <a:cs typeface="Consolas" charset="0"/>
              </a:rPr>
              <a:t>['pera', '</a:t>
            </a:r>
            <a:r>
              <a:rPr lang="hr-HR" sz="2400" dirty="0" err="1">
                <a:latin typeface="Consolas" charset="0"/>
                <a:ea typeface="Consolas" charset="0"/>
                <a:cs typeface="Consolas" charset="0"/>
              </a:rPr>
              <a:t>uno</a:t>
            </a:r>
            <a:r>
              <a:rPr lang="hr-HR" sz="2400" dirty="0"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hr-HR" sz="2400" dirty="0" err="1"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hr-HR" sz="2400" dirty="0">
                <a:latin typeface="Consolas" charset="0"/>
                <a:ea typeface="Consolas" charset="0"/>
                <a:cs typeface="Consolas" charset="0"/>
              </a:rPr>
              <a:t>', 1]</a:t>
            </a:r>
            <a:endParaRPr lang="es-ES_tradnl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Eliminaci</a:t>
            </a:r>
            <a:r>
              <a:rPr lang="en-US" dirty="0" err="1"/>
              <a:t>ón</a:t>
            </a:r>
            <a:r>
              <a:rPr lang="en-US" dirty="0"/>
              <a:t> de items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806026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del</a:t>
            </a:r>
            <a:r>
              <a:rPr lang="es-ES_tradnl" dirty="0"/>
              <a:t> elimina un elemento de una lista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6532" y="2760133"/>
            <a:ext cx="8540496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nsolas" charset="0"/>
                <a:ea typeface="Consolas" charset="0"/>
                <a:cs typeface="Consolas" charset="0"/>
              </a:rPr>
              <a:t>&gt;&gt;&gt; az = </a:t>
            </a:r>
            <a:r>
              <a:rPr lang="hr-HR" dirty="0">
                <a:latin typeface="Consolas" charset="0"/>
                <a:ea typeface="Consolas" charset="0"/>
                <a:cs typeface="Consolas" charset="0"/>
              </a:rPr>
              <a:t>['pera', '</a:t>
            </a:r>
            <a:r>
              <a:rPr lang="hr-HR" dirty="0" err="1">
                <a:latin typeface="Consolas" charset="0"/>
                <a:ea typeface="Consolas" charset="0"/>
                <a:cs typeface="Consolas" charset="0"/>
              </a:rPr>
              <a:t>uno</a:t>
            </a:r>
            <a:r>
              <a:rPr lang="hr-HR" dirty="0">
                <a:latin typeface="Consolas" charset="0"/>
                <a:ea typeface="Consolas" charset="0"/>
                <a:cs typeface="Consolas" charset="0"/>
              </a:rPr>
              <a:t>', '</a:t>
            </a:r>
            <a:r>
              <a:rPr lang="hr-HR" dirty="0" err="1">
                <a:latin typeface="Consolas" charset="0"/>
                <a:ea typeface="Consolas" charset="0"/>
                <a:cs typeface="Consolas" charset="0"/>
              </a:rPr>
              <a:t>durazno</a:t>
            </a:r>
            <a:r>
              <a:rPr lang="hr-HR" dirty="0">
                <a:latin typeface="Consolas" charset="0"/>
                <a:ea typeface="Consolas" charset="0"/>
                <a:cs typeface="Consolas" charset="0"/>
              </a:rPr>
              <a:t>', 1, 3, 4.5, '</a:t>
            </a:r>
            <a:r>
              <a:rPr lang="hr-HR" dirty="0" err="1">
                <a:latin typeface="Consolas" charset="0"/>
                <a:ea typeface="Consolas" charset="0"/>
                <a:cs typeface="Consolas" charset="0"/>
              </a:rPr>
              <a:t>manzana</a:t>
            </a:r>
            <a:r>
              <a:rPr lang="hr-HR" dirty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del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[3]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['pera', 'uno', 'durazno', 3, 4.5, 'manzana']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del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[3:]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['pera', 'uno', 'durazno']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del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[2:3]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az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['pera', 'uno']</a:t>
            </a:r>
          </a:p>
        </p:txBody>
      </p:sp>
    </p:spTree>
    <p:extLst>
      <p:ext uri="{BB962C8B-B14F-4D97-AF65-F5344CB8AC3E}">
        <p14:creationId xmlns:p14="http://schemas.microsoft.com/office/powerpoint/2010/main" val="213775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Eliminaci</a:t>
            </a:r>
            <a:r>
              <a:rPr lang="en-US" dirty="0" err="1"/>
              <a:t>ón</a:t>
            </a:r>
            <a:r>
              <a:rPr lang="en-US" dirty="0"/>
              <a:t> de items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806026"/>
          </a:xfrm>
          <a:solidFill>
            <a:srgbClr val="FFD579"/>
          </a:solidFill>
          <a:ln>
            <a:solidFill>
              <a:schemeClr val="tx1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del</a:t>
            </a:r>
            <a:r>
              <a:rPr lang="es-ES_tradnl" dirty="0"/>
              <a:t> elimina un elemento de una lista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780032" y="3107606"/>
            <a:ext cx="8540496" cy="2400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['pera', 'uno']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&gt;&gt;&gt; del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[3]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Traceback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most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recent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last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):  File "&lt;pyshell#24&gt;", line 1, in &lt;module&gt; del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az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[3]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IndexError</a:t>
            </a:r>
            <a:r>
              <a:rPr lang="es-ES_tradnl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r>
              <a:rPr lang="es-ES_tradnl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assignment</a:t>
            </a:r>
            <a:r>
              <a:rPr lang="es-ES_tradnl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  <a:r>
              <a:rPr lang="es-ES_tradnl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out</a:t>
            </a:r>
            <a:r>
              <a:rPr lang="es-ES_tradnl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of </a:t>
            </a:r>
            <a:r>
              <a:rPr lang="es-ES_tradnl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range</a:t>
            </a:r>
            <a:endParaRPr lang="es-ES_tradnl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Clonar una lista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2037758"/>
            <a:ext cx="7543800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 = [1, 2, 3]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 = a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a[1] = 'cambio’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[1, 'cambio', 3]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b</a:t>
            </a:r>
            <a:endParaRPr lang="pt-BR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[1, 'cambio', 3]</a:t>
            </a: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3733" y="5658267"/>
            <a:ext cx="2328454" cy="584775"/>
          </a:xfrm>
          <a:prstGeom prst="rect">
            <a:avLst/>
          </a:prstGeom>
          <a:solidFill>
            <a:srgbClr val="FFD579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3200" b="1"/>
              <a:t>Aliasing</a:t>
            </a:r>
            <a:endParaRPr lang="es-ES_tradnl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56454" r="50714" b="31011"/>
          <a:stretch/>
        </p:blipFill>
        <p:spPr>
          <a:xfrm>
            <a:off x="5655129" y="2685453"/>
            <a:ext cx="3916106" cy="1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</a:t>
            </a:r>
            <a:r>
              <a:rPr lang="es-ES_tradnl" dirty="0" err="1"/>
              <a:t>qu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?</a:t>
            </a:r>
            <a:endParaRPr lang="es-ES_trad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1775" y="1882775"/>
            <a:ext cx="6692900" cy="3949700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/>
          </p:nvPr>
        </p:nvGraphicFramePr>
        <p:xfrm>
          <a:off x="2771775" y="1882775"/>
          <a:ext cx="66929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553200" y="4815840"/>
            <a:ext cx="1447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b="1"/>
              <a:t>PROCESAR</a:t>
            </a:r>
          </a:p>
        </p:txBody>
      </p:sp>
    </p:spTree>
    <p:extLst>
      <p:ext uri="{BB962C8B-B14F-4D97-AF65-F5344CB8AC3E}">
        <p14:creationId xmlns:p14="http://schemas.microsoft.com/office/powerpoint/2010/main" val="16467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Clonar una lista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2037757"/>
            <a:ext cx="754380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 = [1, 2, 3]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 = a[:]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[1, 2, 3]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a[1] = 'cambio'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a[1] = 'cambio'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1, 'cambio', 3]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b</a:t>
            </a:r>
            <a:endParaRPr lang="pt-BR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[1, 2, 3]</a:t>
            </a: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7" t="43361" r="50893" b="44940"/>
          <a:stretch/>
        </p:blipFill>
        <p:spPr>
          <a:xfrm>
            <a:off x="5279571" y="2971800"/>
            <a:ext cx="4343402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78391"/>
            <a:ext cx="7543800" cy="40233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s-ES_tradnl" sz="2000" dirty="0"/>
              <a:t>Escriba un programa que, dada dos listas de</a:t>
            </a:r>
            <a:r>
              <a:rPr lang="es-EC" sz="2000" dirty="0"/>
              <a:t> 4 elementos</a:t>
            </a:r>
            <a:r>
              <a:rPr lang="en-US" sz="2000" dirty="0"/>
              <a:t>, </a:t>
            </a:r>
            <a:r>
              <a:rPr lang="en-US" sz="2000" dirty="0" err="1"/>
              <a:t>devuelva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lista</a:t>
            </a:r>
            <a:r>
              <a:rPr lang="en-US" sz="2000" dirty="0"/>
              <a:t> con las </a:t>
            </a:r>
            <a:r>
              <a:rPr lang="en-US" sz="2000" dirty="0" err="1"/>
              <a:t>suma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(</a:t>
            </a:r>
            <a:r>
              <a:rPr lang="en-US" sz="2000" dirty="0" err="1"/>
              <a:t>suma</a:t>
            </a:r>
            <a:r>
              <a:rPr lang="en-US" sz="2000" dirty="0"/>
              <a:t> de </a:t>
            </a:r>
            <a:r>
              <a:rPr lang="en-US" sz="2000" dirty="0" err="1"/>
              <a:t>vectores</a:t>
            </a:r>
            <a:r>
              <a:rPr lang="en-US" sz="2000" dirty="0"/>
              <a:t>).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 dirty="0" err="1"/>
              <a:t>Escriba</a:t>
            </a:r>
            <a:r>
              <a:rPr lang="en-US" sz="2000" dirty="0"/>
              <a:t> un </a:t>
            </a:r>
            <a:r>
              <a:rPr lang="en-US" sz="2000" dirty="0" err="1"/>
              <a:t>progama</a:t>
            </a:r>
            <a:r>
              <a:rPr lang="en-US" sz="2000" dirty="0"/>
              <a:t> que, dado un </a:t>
            </a:r>
            <a:r>
              <a:rPr lang="en-US" sz="2000" dirty="0" err="1"/>
              <a:t>escalar</a:t>
            </a:r>
            <a:r>
              <a:rPr lang="en-US" sz="2000" dirty="0"/>
              <a:t> </a:t>
            </a:r>
            <a:r>
              <a:rPr lang="en-US" sz="2000" b="1" dirty="0"/>
              <a:t>s</a:t>
            </a:r>
            <a:r>
              <a:rPr lang="en-US" sz="2000" dirty="0"/>
              <a:t> y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lista</a:t>
            </a:r>
            <a:r>
              <a:rPr lang="en-US" sz="2000" dirty="0"/>
              <a:t> </a:t>
            </a:r>
            <a:r>
              <a:rPr lang="en-US" sz="2000" b="1" dirty="0"/>
              <a:t>v 4 </a:t>
            </a:r>
            <a:r>
              <a:rPr lang="en-US" sz="2000" b="1" dirty="0" err="1"/>
              <a:t>elementos</a:t>
            </a:r>
            <a:r>
              <a:rPr lang="en-US" sz="2000" dirty="0"/>
              <a:t> </a:t>
            </a:r>
            <a:r>
              <a:rPr lang="en-US" sz="2000" dirty="0" err="1"/>
              <a:t>retorne</a:t>
            </a:r>
            <a:r>
              <a:rPr lang="en-US" sz="2000" dirty="0"/>
              <a:t> la </a:t>
            </a:r>
            <a:r>
              <a:rPr lang="en-US" sz="2000" dirty="0" err="1"/>
              <a:t>multiplicación</a:t>
            </a:r>
            <a:r>
              <a:rPr lang="en-US" sz="2000" dirty="0"/>
              <a:t> </a:t>
            </a:r>
            <a:r>
              <a:rPr lang="en-US" sz="2000" dirty="0" err="1"/>
              <a:t>escalar</a:t>
            </a:r>
            <a:r>
              <a:rPr lang="en-US" sz="2000" dirty="0"/>
              <a:t> de </a:t>
            </a:r>
            <a:r>
              <a:rPr lang="en-US" sz="2000" b="1" dirty="0"/>
              <a:t>s *v</a:t>
            </a:r>
          </a:p>
          <a:p>
            <a:pPr marL="285750" indent="-285750">
              <a:lnSpc>
                <a:spcPct val="110000"/>
              </a:lnSpc>
            </a:pPr>
            <a:r>
              <a:rPr lang="es-ES_tradnl" sz="2000" dirty="0"/>
              <a:t>Escriba un programa que, dada dos listas de</a:t>
            </a:r>
            <a:r>
              <a:rPr lang="es-EC" sz="2000" dirty="0"/>
              <a:t> 4 elementos</a:t>
            </a:r>
            <a:r>
              <a:rPr lang="en-US" sz="2000" dirty="0"/>
              <a:t>, </a:t>
            </a:r>
            <a:r>
              <a:rPr lang="en-US" sz="2000" dirty="0" err="1"/>
              <a:t>devuelva</a:t>
            </a:r>
            <a:r>
              <a:rPr lang="en-US" sz="2000" dirty="0"/>
              <a:t> el </a:t>
            </a:r>
            <a:r>
              <a:rPr lang="en-US" sz="2000" dirty="0" err="1"/>
              <a:t>producto</a:t>
            </a:r>
            <a:r>
              <a:rPr lang="en-US" sz="2000" dirty="0"/>
              <a:t> </a:t>
            </a:r>
            <a:r>
              <a:rPr lang="en-US" sz="2000" dirty="0" err="1"/>
              <a:t>punto</a:t>
            </a:r>
            <a:r>
              <a:rPr lang="en-US" sz="2000" dirty="0"/>
              <a:t> entre </a:t>
            </a:r>
            <a:r>
              <a:rPr lang="en-US" sz="2000" dirty="0" err="1"/>
              <a:t>ambas</a:t>
            </a:r>
            <a:r>
              <a:rPr lang="en-US" sz="2000" dirty="0"/>
              <a:t> </a:t>
            </a:r>
            <a:r>
              <a:rPr lang="en-US" sz="2000" dirty="0" err="1"/>
              <a:t>listas</a:t>
            </a:r>
            <a:r>
              <a:rPr lang="en-US" sz="2000" dirty="0"/>
              <a:t>,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decir</a:t>
            </a:r>
            <a:r>
              <a:rPr lang="en-US" sz="2000" dirty="0"/>
              <a:t> la </a:t>
            </a:r>
            <a:r>
              <a:rPr lang="en-US" sz="2000" dirty="0" err="1"/>
              <a:t>suma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productos</a:t>
            </a:r>
            <a:r>
              <a:rPr lang="en-US" sz="2000" dirty="0"/>
              <a:t> de </a:t>
            </a:r>
            <a:r>
              <a:rPr lang="en-US" sz="2000" dirty="0" err="1"/>
              <a:t>elemento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elemento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13194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Escribir un programa que retorne el menor valor de una lista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301074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= [ 6., 8. , 9.3, 2., 4.0, 1.3 ]</a:t>
            </a:r>
          </a:p>
          <a:p>
            <a:pPr marL="0" indent="0">
              <a:buNone/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menor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= float('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inf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if _____________: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	 _____________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print('El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menor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de la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es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',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menor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16742" y="298177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menor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3216742" y="335110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menor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4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Escribir un programa que retorne el mayor valor de una lista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301074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= [ 6., 8. , 9.3, 2., 4.0, 1.3 ]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mayor = float(’-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inf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if _____________: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	 _____________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print('El mayor de la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es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', mayor)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16742" y="298177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&gt; mayor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3216742" y="335110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mayor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31" y="459207"/>
            <a:ext cx="10515600" cy="1325563"/>
          </a:xfrm>
        </p:spPr>
        <p:txBody>
          <a:bodyPr/>
          <a:lstStyle/>
          <a:p>
            <a:r>
              <a:rPr lang="es-ES_tradnl" dirty="0"/>
              <a:t>Escribir un programa que cuente las ocurrencias de un elemento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331" y="19284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l = [1,2,3,2,2,1,3,4,2,6,4,5]</a:t>
            </a:r>
          </a:p>
          <a:p>
            <a:pPr marL="0" indent="0">
              <a:buNone/>
            </a:pP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num_buscar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=2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contador=0</a:t>
            </a:r>
          </a:p>
          <a:p>
            <a:pPr marL="0" indent="0">
              <a:buNone/>
            </a:pP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 elemento in l: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 elemento == </a:t>
            </a: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num_buscar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		contador+=1</a:t>
            </a:r>
          </a:p>
          <a:p>
            <a:pPr marL="0" indent="0">
              <a:buNone/>
            </a:pP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(“El número  %d se repite %d veces” % (</a:t>
            </a:r>
            <a:r>
              <a:rPr lang="es-ES_tradnl" sz="2000" dirty="0" err="1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num_buscar,contador</a:t>
            </a:r>
            <a:r>
              <a:rPr lang="es-ES_tradnl" sz="2000" dirty="0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6410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Escribir un programa que retorne el </a:t>
            </a:r>
            <a:r>
              <a:rPr lang="en-US" dirty="0" err="1"/>
              <a:t>índice</a:t>
            </a:r>
            <a:r>
              <a:rPr lang="en-US" dirty="0"/>
              <a:t> de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ocurrencia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2346960" y="1975396"/>
            <a:ext cx="754380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= [1,2,3,2,2,1,3,4,2,6,4,5]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val = 6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("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Indice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:",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lista_sample.index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(val))</a:t>
            </a:r>
          </a:p>
          <a:p>
            <a:pPr>
              <a:lnSpc>
                <a:spcPct val="150000"/>
              </a:lnSpc>
            </a:pP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val = 10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("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Indice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:",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lista_sample.index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(val))</a:t>
            </a:r>
          </a:p>
          <a:p>
            <a:pPr>
              <a:lnSpc>
                <a:spcPct val="150000"/>
              </a:lnSpc>
            </a:pP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Escribir un programa que retorne el </a:t>
            </a:r>
            <a:r>
              <a:rPr lang="en-US" dirty="0" err="1"/>
              <a:t>índice</a:t>
            </a:r>
            <a:r>
              <a:rPr lang="en-US" dirty="0"/>
              <a:t> de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ocurrencia</a:t>
            </a:r>
            <a:r>
              <a:rPr lang="en-US" dirty="0"/>
              <a:t> de un </a:t>
            </a:r>
            <a:r>
              <a:rPr lang="en-US" dirty="0" err="1"/>
              <a:t>elemento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2346960" y="1975396"/>
            <a:ext cx="754380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= [1,2,3,2,2,1,3,4,2,6,4,5]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val = 10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val in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 ("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Indice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:", 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lista_sample.index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(val))</a:t>
            </a:r>
          </a:p>
          <a:p>
            <a:pPr>
              <a:lnSpc>
                <a:spcPct val="150000"/>
              </a:lnSpc>
            </a:pP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0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s-ES_tradnl" sz="2000" dirty="0">
                <a:latin typeface="Consolas" charset="0"/>
                <a:ea typeface="Consolas" charset="0"/>
                <a:cs typeface="Consolas" charset="0"/>
              </a:rPr>
              <a:t>(“Valor no está en la lista”)</a:t>
            </a:r>
          </a:p>
          <a:p>
            <a:pPr>
              <a:lnSpc>
                <a:spcPct val="150000"/>
              </a:lnSpc>
            </a:pPr>
            <a:endParaRPr lang="es-ES_tradnl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6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2" y="267100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4.4 </a:t>
            </a:r>
            <a:r>
              <a:rPr lang="es-EC" dirty="0"/>
              <a:t>Funciones Básicas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</a:t>
            </a:r>
            <a:r>
              <a:rPr lang="en-US" dirty="0" err="1"/>
              <a:t>étodos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retornan</a:t>
            </a:r>
            <a:r>
              <a:rPr lang="en-US" dirty="0"/>
              <a:t> un valor y no </a:t>
            </a:r>
            <a:r>
              <a:rPr lang="en-US" dirty="0" err="1"/>
              <a:t>cambian</a:t>
            </a:r>
            <a:r>
              <a:rPr lang="en-US" dirty="0"/>
              <a:t> la </a:t>
            </a:r>
            <a:r>
              <a:rPr lang="en-US" dirty="0" err="1"/>
              <a:t>lista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54752"/>
              </p:ext>
            </p:extLst>
          </p:nvPr>
        </p:nvGraphicFramePr>
        <p:xfrm>
          <a:off x="2346323" y="1846263"/>
          <a:ext cx="7544436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2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2400" dirty="0"/>
                        <a:t>M</a:t>
                      </a:r>
                      <a:r>
                        <a:rPr lang="en-US" sz="2400" dirty="0" err="1"/>
                        <a:t>étodo</a:t>
                      </a: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Descripci</a:t>
                      </a:r>
                      <a:r>
                        <a:rPr lang="en-US" sz="2400" dirty="0" err="1"/>
                        <a:t>ón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lista.count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Retorna el numero de ocurrencias del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err="1"/>
                        <a:t>lista.index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)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Retorna</a:t>
                      </a:r>
                      <a:r>
                        <a:rPr lang="es-ES_tradnl" sz="2400" baseline="0" dirty="0"/>
                        <a:t> el </a:t>
                      </a:r>
                      <a:r>
                        <a:rPr lang="en-US" sz="2400" baseline="0" dirty="0" err="1"/>
                        <a:t>índice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donde</a:t>
                      </a:r>
                      <a:r>
                        <a:rPr lang="en-US" sz="2400" baseline="0" dirty="0"/>
                        <a:t> el valor </a:t>
                      </a:r>
                      <a:r>
                        <a:rPr lang="en-US" sz="2400" baseline="0" dirty="0" err="1"/>
                        <a:t>aparece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por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primera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vez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err="1"/>
                        <a:t>lista.index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, </a:t>
                      </a:r>
                      <a:r>
                        <a:rPr lang="es-ES_tradnl" sz="2400" dirty="0" err="1"/>
                        <a:t>start</a:t>
                      </a:r>
                      <a:r>
                        <a:rPr lang="es-ES_tradnl" sz="2400" dirty="0"/>
                        <a:t>)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Retorna</a:t>
                      </a:r>
                      <a:r>
                        <a:rPr lang="es-ES_tradnl" sz="2400" baseline="0" dirty="0"/>
                        <a:t> el </a:t>
                      </a:r>
                      <a:r>
                        <a:rPr lang="en-US" sz="2400" baseline="0" dirty="0" err="1"/>
                        <a:t>índice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donde</a:t>
                      </a:r>
                      <a:r>
                        <a:rPr lang="en-US" sz="2400" baseline="0" dirty="0"/>
                        <a:t> el valor </a:t>
                      </a:r>
                      <a:r>
                        <a:rPr lang="en-US" sz="2400" baseline="0" dirty="0" err="1"/>
                        <a:t>aparece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por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primera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vez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dependiendo</a:t>
                      </a:r>
                      <a:r>
                        <a:rPr lang="en-US" sz="2400" baseline="0" dirty="0"/>
                        <a:t> de </a:t>
                      </a:r>
                      <a:r>
                        <a:rPr lang="en-US" sz="2400" baseline="0" dirty="0" err="1"/>
                        <a:t>una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posición</a:t>
                      </a:r>
                      <a:r>
                        <a:rPr lang="en-US" sz="2400" baseline="0" dirty="0"/>
                        <a:t> de </a:t>
                      </a:r>
                      <a:r>
                        <a:rPr lang="en-US" sz="2400" baseline="0" dirty="0" err="1"/>
                        <a:t>comienzo</a:t>
                      </a:r>
                      <a:r>
                        <a:rPr lang="en-US" sz="2400" baseline="0" dirty="0"/>
                        <a:t>.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7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</a:t>
            </a:r>
            <a:r>
              <a:rPr lang="en-US" dirty="0" err="1"/>
              <a:t>étodos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retornan</a:t>
            </a:r>
            <a:r>
              <a:rPr lang="en-US" dirty="0"/>
              <a:t> un valor y no </a:t>
            </a:r>
            <a:r>
              <a:rPr lang="en-US" dirty="0" err="1"/>
              <a:t>cambian</a:t>
            </a:r>
            <a:r>
              <a:rPr lang="en-US" dirty="0"/>
              <a:t> la </a:t>
            </a:r>
            <a:r>
              <a:rPr lang="en-US" dirty="0" err="1"/>
              <a:t>lista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248601"/>
              </p:ext>
            </p:extLst>
          </p:nvPr>
        </p:nvGraphicFramePr>
        <p:xfrm>
          <a:off x="1953228" y="2209121"/>
          <a:ext cx="75444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2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2400" dirty="0"/>
                        <a:t>M</a:t>
                      </a:r>
                      <a:r>
                        <a:rPr lang="en-US" sz="2400" dirty="0" err="1"/>
                        <a:t>étodo</a:t>
                      </a: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Descripci</a:t>
                      </a:r>
                      <a:r>
                        <a:rPr lang="en-US" sz="2400" dirty="0" err="1"/>
                        <a:t>ón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max</a:t>
                      </a:r>
                      <a:r>
                        <a:rPr lang="es-ES_tradnl" sz="2400" dirty="0"/>
                        <a:t>(lista)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Retorna el m</a:t>
                      </a:r>
                      <a:r>
                        <a:rPr lang="en-US" sz="2400" dirty="0" err="1"/>
                        <a:t>áximo</a:t>
                      </a:r>
                      <a:r>
                        <a:rPr lang="en-US" sz="2400" dirty="0"/>
                        <a:t> valor de </a:t>
                      </a:r>
                      <a:r>
                        <a:rPr lang="en-US" sz="2400" dirty="0" err="1"/>
                        <a:t>una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lista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/>
                        <a:t>min(lista)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Retorna el menor</a:t>
                      </a:r>
                      <a:r>
                        <a:rPr lang="es-ES_tradnl" sz="2400" baseline="0" dirty="0"/>
                        <a:t> </a:t>
                      </a:r>
                      <a:r>
                        <a:rPr lang="en-US" sz="2400" dirty="0"/>
                        <a:t>valor de </a:t>
                      </a:r>
                      <a:r>
                        <a:rPr lang="en-US" sz="2400" dirty="0" err="1"/>
                        <a:t>una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lista</a:t>
                      </a:r>
                      <a:r>
                        <a:rPr lang="en-US" sz="2400" dirty="0"/>
                        <a:t>.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47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</a:t>
            </a:r>
            <a:r>
              <a:rPr lang="es-ES_tradnl" dirty="0" err="1"/>
              <a:t>qu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0346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¿C</a:t>
            </a:r>
            <a:r>
              <a:rPr lang="en-US" dirty="0" err="1"/>
              <a:t>ómo</a:t>
            </a:r>
            <a:r>
              <a:rPr lang="en-US" dirty="0"/>
              <a:t> </a:t>
            </a:r>
            <a:r>
              <a:rPr lang="en-US" dirty="0" err="1"/>
              <a:t>procesar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r>
              <a:rPr lang="en-US" dirty="0"/>
              <a:t>, </a:t>
            </a:r>
            <a:r>
              <a:rPr lang="en-US" dirty="0" err="1"/>
              <a:t>complejos</a:t>
            </a:r>
            <a:r>
              <a:rPr lang="en-US" dirty="0"/>
              <a:t>, </a:t>
            </a:r>
            <a:r>
              <a:rPr lang="en-US" dirty="0" err="1"/>
              <a:t>dispersos</a:t>
            </a:r>
            <a:r>
              <a:rPr lang="en-US" dirty="0"/>
              <a:t>?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346960" y="3505200"/>
            <a:ext cx="7543800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/>
              <a:t>Organizando nuestros datos mediante </a:t>
            </a:r>
            <a:r>
              <a:rPr lang="es-ES_tradnl" sz="2800" b="1" dirty="0"/>
              <a:t>listas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6960" y="4465320"/>
            <a:ext cx="7543800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s-ES_tradnl" sz="2400" dirty="0"/>
              <a:t>Listas de amigos</a:t>
            </a:r>
          </a:p>
          <a:p>
            <a:pPr marL="285750" indent="-285750">
              <a:buFont typeface="Wingdings" charset="2"/>
              <a:buChar char="ü"/>
            </a:pPr>
            <a:r>
              <a:rPr lang="es-ES_tradnl" sz="2400" dirty="0"/>
              <a:t>Listas de clientes</a:t>
            </a:r>
          </a:p>
          <a:p>
            <a:pPr marL="285750" indent="-285750">
              <a:buFont typeface="Wingdings" charset="2"/>
              <a:buChar char="ü"/>
            </a:pPr>
            <a:r>
              <a:rPr lang="es-ES_tradnl" sz="2400" dirty="0"/>
              <a:t>Listas de compras</a:t>
            </a:r>
          </a:p>
          <a:p>
            <a:pPr marL="285750" indent="-285750">
              <a:buFont typeface="Wingdings" charset="2"/>
              <a:buChar char="ü"/>
            </a:pPr>
            <a:r>
              <a:rPr lang="es-ES_tradnl" sz="2400" dirty="0"/>
              <a:t>Listas de cosas que hacer</a:t>
            </a:r>
          </a:p>
        </p:txBody>
      </p: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</a:t>
            </a:r>
            <a:r>
              <a:rPr lang="en-US" dirty="0" err="1"/>
              <a:t>étodos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retornan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y no </a:t>
            </a:r>
            <a:r>
              <a:rPr lang="en-US" dirty="0" err="1"/>
              <a:t>cambian</a:t>
            </a:r>
            <a:r>
              <a:rPr lang="en-US" dirty="0"/>
              <a:t> la </a:t>
            </a:r>
            <a:r>
              <a:rPr lang="en-US" dirty="0" err="1"/>
              <a:t>lista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346323" y="1846263"/>
          <a:ext cx="754443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2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2400" dirty="0"/>
                        <a:t>M</a:t>
                      </a:r>
                      <a:r>
                        <a:rPr lang="en-US" sz="2400" dirty="0" err="1"/>
                        <a:t>étodo</a:t>
                      </a: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Descripci</a:t>
                      </a:r>
                      <a:r>
                        <a:rPr lang="en-US" sz="2400" dirty="0" err="1"/>
                        <a:t>ón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lista.copy</a:t>
                      </a:r>
                      <a:r>
                        <a:rPr lang="es-ES_tradnl" sz="2400" dirty="0"/>
                        <a:t>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Crea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una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lista</a:t>
                      </a:r>
                      <a:r>
                        <a:rPr lang="en-US" sz="2400" dirty="0"/>
                        <a:t> con </a:t>
                      </a:r>
                      <a:r>
                        <a:rPr lang="en-US" sz="2400" dirty="0" err="1"/>
                        <a:t>los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mismos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elementos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60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</a:t>
            </a:r>
            <a:r>
              <a:rPr lang="en-US" dirty="0" err="1"/>
              <a:t>étodos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cambian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y no </a:t>
            </a:r>
            <a:r>
              <a:rPr lang="en-US" dirty="0" err="1"/>
              <a:t>retornan</a:t>
            </a:r>
            <a:r>
              <a:rPr lang="en-US" dirty="0"/>
              <a:t> valor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967616"/>
              </p:ext>
            </p:extLst>
          </p:nvPr>
        </p:nvGraphicFramePr>
        <p:xfrm>
          <a:off x="1635161" y="2164977"/>
          <a:ext cx="934212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5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825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6562">
                <a:tc>
                  <a:txBody>
                    <a:bodyPr/>
                    <a:lstStyle/>
                    <a:p>
                      <a:r>
                        <a:rPr lang="es-ES_tradnl" sz="2400" dirty="0"/>
                        <a:t>M</a:t>
                      </a:r>
                      <a:r>
                        <a:rPr lang="en-US" sz="2400" dirty="0" err="1"/>
                        <a:t>étodo</a:t>
                      </a: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Descripci</a:t>
                      </a:r>
                      <a:r>
                        <a:rPr lang="en-US" sz="2400" dirty="0" err="1"/>
                        <a:t>ón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lista.append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Añade</a:t>
                      </a:r>
                      <a:r>
                        <a:rPr lang="en-US" sz="2400" dirty="0"/>
                        <a:t> un valor a la </a:t>
                      </a:r>
                      <a:r>
                        <a:rPr lang="en-US" sz="2400" dirty="0" err="1"/>
                        <a:t>lista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err="1"/>
                        <a:t>lista.remove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Elimina</a:t>
                      </a:r>
                      <a:r>
                        <a:rPr lang="en-US" sz="2400" dirty="0"/>
                        <a:t> un valor de la </a:t>
                      </a:r>
                      <a:r>
                        <a:rPr lang="en-US" sz="2400" dirty="0" err="1"/>
                        <a:t>lista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939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err="1"/>
                        <a:t>lista.insert</a:t>
                      </a:r>
                      <a:r>
                        <a:rPr lang="es-ES_tradnl" sz="2400" dirty="0"/>
                        <a:t>(</a:t>
                      </a:r>
                      <a:r>
                        <a:rPr lang="es-ES_tradnl" sz="2400" dirty="0" err="1"/>
                        <a:t>index</a:t>
                      </a:r>
                      <a:r>
                        <a:rPr lang="es-ES_tradnl" sz="2400" dirty="0"/>
                        <a:t>, </a:t>
                      </a:r>
                      <a:r>
                        <a:rPr lang="es-ES_tradnl" sz="2400" dirty="0" err="1"/>
                        <a:t>value</a:t>
                      </a:r>
                      <a:r>
                        <a:rPr lang="es-ES_tradnl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A</a:t>
                      </a:r>
                      <a:r>
                        <a:rPr lang="en-US" sz="2400" dirty="0" err="1"/>
                        <a:t>ñade</a:t>
                      </a:r>
                      <a:r>
                        <a:rPr lang="en-US" sz="2400" dirty="0"/>
                        <a:t> un</a:t>
                      </a:r>
                      <a:r>
                        <a:rPr lang="en-US" sz="2400" baseline="0" dirty="0"/>
                        <a:t> valor </a:t>
                      </a:r>
                      <a:r>
                        <a:rPr lang="en-US" sz="2400" baseline="0" dirty="0" err="1"/>
                        <a:t>en</a:t>
                      </a:r>
                      <a:r>
                        <a:rPr lang="en-US" sz="2400" baseline="0" dirty="0"/>
                        <a:t> un </a:t>
                      </a:r>
                      <a:r>
                        <a:rPr lang="en-US" sz="2400" baseline="0" dirty="0" err="1"/>
                        <a:t>índice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determinado</a:t>
                      </a:r>
                      <a:r>
                        <a:rPr lang="en-US" sz="2400" baseline="0" dirty="0"/>
                        <a:t>.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21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/>
                        <a:t>lista. reverse()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Cambia</a:t>
                      </a:r>
                      <a:r>
                        <a:rPr lang="es-ES_tradnl" sz="2400" baseline="0" dirty="0"/>
                        <a:t> la lista a un orden inverso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939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/>
                        <a:t>lista.</a:t>
                      </a:r>
                      <a:r>
                        <a:rPr lang="fr-FR" sz="2400" dirty="0"/>
                        <a:t> sort()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Ordena la lista (de menor a mayor)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871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/>
                        <a:t>lista.clear</a:t>
                      </a:r>
                      <a:r>
                        <a:rPr lang="fr-FR" sz="2400" dirty="0"/>
                        <a:t>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/>
                        <a:t>Borra todos los elementos de la 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</a:t>
            </a:r>
            <a:r>
              <a:rPr lang="en-US" dirty="0" err="1"/>
              <a:t>étodos</a:t>
            </a:r>
            <a:r>
              <a:rPr lang="en-US" dirty="0"/>
              <a:t> de las </a:t>
            </a:r>
            <a:r>
              <a:rPr lang="en-US" dirty="0" err="1"/>
              <a:t>listas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cambian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y </a:t>
            </a:r>
            <a:r>
              <a:rPr lang="en-US" dirty="0" err="1"/>
              <a:t>retorna</a:t>
            </a:r>
            <a:r>
              <a:rPr lang="en-US" dirty="0"/>
              <a:t> un valor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346323" y="1846263"/>
          <a:ext cx="754443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2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2400" dirty="0"/>
                        <a:t>M</a:t>
                      </a:r>
                      <a:r>
                        <a:rPr lang="en-US" sz="2400" dirty="0" err="1"/>
                        <a:t>étodo</a:t>
                      </a:r>
                      <a:endParaRPr lang="es-ES_trad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Descripci</a:t>
                      </a:r>
                      <a:r>
                        <a:rPr lang="en-US" sz="2400" dirty="0" err="1"/>
                        <a:t>ón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lista.pop</a:t>
                      </a:r>
                      <a:r>
                        <a:rPr lang="es-ES_tradnl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Retorna</a:t>
                      </a:r>
                      <a:r>
                        <a:rPr lang="en-US" sz="2400" dirty="0"/>
                        <a:t> el </a:t>
                      </a:r>
                      <a:r>
                        <a:rPr lang="en-US" sz="2400" dirty="0" err="1"/>
                        <a:t>último</a:t>
                      </a:r>
                      <a:r>
                        <a:rPr lang="en-US" sz="2400" baseline="0" dirty="0"/>
                        <a:t> valor de la </a:t>
                      </a:r>
                      <a:r>
                        <a:rPr lang="en-US" sz="2400" baseline="0" dirty="0" err="1"/>
                        <a:t>lista</a:t>
                      </a:r>
                      <a:r>
                        <a:rPr lang="en-US" sz="2400" baseline="0" dirty="0"/>
                        <a:t> y lo </a:t>
                      </a:r>
                      <a:r>
                        <a:rPr lang="en-US" sz="2400" baseline="0" dirty="0" err="1"/>
                        <a:t>elimina</a:t>
                      </a:r>
                      <a:r>
                        <a:rPr lang="en-US" sz="2400" baseline="0" dirty="0"/>
                        <a:t>.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2400" dirty="0" err="1"/>
                        <a:t>lista.pop</a:t>
                      </a:r>
                      <a:r>
                        <a:rPr lang="es-ES_tradnl" sz="2400" dirty="0"/>
                        <a:t>( </a:t>
                      </a:r>
                      <a:r>
                        <a:rPr lang="es-ES_tradnl" sz="2400" dirty="0" err="1"/>
                        <a:t>index</a:t>
                      </a:r>
                      <a:r>
                        <a:rPr lang="es-ES_tradnl" sz="2400" dirty="0"/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Retorna</a:t>
                      </a:r>
                      <a:r>
                        <a:rPr lang="en-US" sz="2400" baseline="0" dirty="0"/>
                        <a:t> el valor que se </a:t>
                      </a:r>
                      <a:r>
                        <a:rPr lang="en-US" sz="2400" baseline="0" dirty="0" err="1"/>
                        <a:t>encuentra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en</a:t>
                      </a:r>
                      <a:r>
                        <a:rPr lang="en-US" sz="2400" baseline="0" dirty="0"/>
                        <a:t> el </a:t>
                      </a:r>
                      <a:r>
                        <a:rPr lang="en-US" sz="2400" baseline="0" dirty="0" err="1"/>
                        <a:t>índice</a:t>
                      </a:r>
                      <a:r>
                        <a:rPr lang="en-US" sz="2400" baseline="0" dirty="0"/>
                        <a:t> y lo </a:t>
                      </a:r>
                      <a:r>
                        <a:rPr lang="en-US" sz="2400" baseline="0" dirty="0" err="1"/>
                        <a:t>elimina</a:t>
                      </a:r>
                      <a:r>
                        <a:rPr lang="en-US" sz="2400" baseline="0" dirty="0"/>
                        <a:t> de la </a:t>
                      </a:r>
                      <a:r>
                        <a:rPr lang="en-US" sz="2400" baseline="0" dirty="0" err="1"/>
                        <a:t>lista</a:t>
                      </a:r>
                      <a:r>
                        <a:rPr lang="en-US" sz="2400" baseline="0" dirty="0"/>
                        <a:t>.</a:t>
                      </a:r>
                      <a:endParaRPr lang="es-ES_trad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79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Escribir un programa que elimine los elementos repetidos de una lista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909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2" y="267100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4.5 </a:t>
            </a:r>
            <a:r>
              <a:rPr lang="es-EC" dirty="0"/>
              <a:t>Manejo de Caracteres como Listas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5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3038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/>
              <a:t>Una cadena de caracteres o </a:t>
            </a:r>
            <a:r>
              <a:rPr lang="es-ES_tradnl" b="1" dirty="0" err="1"/>
              <a:t>string</a:t>
            </a:r>
            <a:r>
              <a:rPr lang="es-ES_tradnl" dirty="0"/>
              <a:t> es una secuencia (</a:t>
            </a:r>
            <a:r>
              <a:rPr lang="es-ES_tradnl" i="1" dirty="0"/>
              <a:t>lista</a:t>
            </a:r>
            <a:r>
              <a:rPr lang="es-ES_tradnl" dirty="0"/>
              <a:t>) de caracteres que usualmente contiene texto.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790" y="4152900"/>
            <a:ext cx="4676140" cy="1754326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‘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‘’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	cadena = “ 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790" y="3644901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err="1"/>
              <a:t>Creaci</a:t>
            </a:r>
            <a:r>
              <a:rPr lang="en-US" sz="2400" b="1" dirty="0" err="1"/>
              <a:t>ón</a:t>
            </a:r>
            <a:r>
              <a:rPr lang="en-US" sz="2400" b="1" dirty="0"/>
              <a:t>: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168104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3038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/>
              <a:t>Una cadena de caracteres o </a:t>
            </a:r>
            <a:r>
              <a:rPr lang="es-ES_tradnl" b="1" dirty="0" err="1"/>
              <a:t>string</a:t>
            </a:r>
            <a:r>
              <a:rPr lang="es-ES_tradnl" dirty="0"/>
              <a:t> es una secuencia (</a:t>
            </a:r>
            <a:r>
              <a:rPr lang="es-ES_tradnl" i="1" dirty="0"/>
              <a:t>lista</a:t>
            </a:r>
            <a:r>
              <a:rPr lang="es-ES_tradnl" dirty="0"/>
              <a:t>) de caracteres que usualmente contiene texto.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790" y="4152900"/>
            <a:ext cx="4676140" cy="1338828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[0]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retorna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‘h’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0790" y="3644901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Acceso</a:t>
            </a:r>
            <a:r>
              <a:rPr lang="en-US" sz="2400" b="1" dirty="0"/>
              <a:t>: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198859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3038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/>
              <a:t>Una cadena de caracteres o </a:t>
            </a:r>
            <a:r>
              <a:rPr lang="es-ES_tradnl" b="1" dirty="0" err="1"/>
              <a:t>string</a:t>
            </a:r>
            <a:r>
              <a:rPr lang="es-ES_tradnl" dirty="0"/>
              <a:t> es una secuencia (</a:t>
            </a:r>
            <a:r>
              <a:rPr lang="es-ES_tradnl" i="1" dirty="0"/>
              <a:t>lista</a:t>
            </a:r>
            <a:r>
              <a:rPr lang="es-ES_tradnl" dirty="0"/>
              <a:t>) de caracteres que usualmente contiene texto.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790" y="4152900"/>
            <a:ext cx="4676140" cy="1754326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cadena.split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(‘ ’)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cadena.split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(‘r’)</a:t>
            </a:r>
          </a:p>
          <a:p>
            <a:pPr>
              <a:lnSpc>
                <a:spcPct val="150000"/>
              </a:lnSpc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0790" y="3644901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Dividir</a:t>
            </a:r>
            <a:r>
              <a:rPr lang="en-US" sz="2400" b="1" dirty="0"/>
              <a:t> la </a:t>
            </a:r>
            <a:r>
              <a:rPr lang="en-US" sz="2400" b="1" dirty="0" err="1"/>
              <a:t>cadena</a:t>
            </a:r>
            <a:r>
              <a:rPr lang="en-US" sz="2400" b="1" dirty="0"/>
              <a:t>: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9307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Strings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13038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/>
              <a:t>Una cadena de caracteres o </a:t>
            </a:r>
            <a:r>
              <a:rPr lang="es-ES_tradnl" b="1" dirty="0" err="1"/>
              <a:t>string</a:t>
            </a:r>
            <a:r>
              <a:rPr lang="es-ES_tradnl" dirty="0"/>
              <a:t> es una secuencia (</a:t>
            </a:r>
            <a:r>
              <a:rPr lang="es-ES_tradnl" i="1" dirty="0"/>
              <a:t>lista</a:t>
            </a:r>
            <a:r>
              <a:rPr lang="es-ES_tradnl" dirty="0"/>
              <a:t>) de caracteres que usualmente contiene texto.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6960" y="4152900"/>
            <a:ext cx="7543800" cy="1754326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palabras = [‘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esto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’,’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’,’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una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’,’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lista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’,’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de’,’palabras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’]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 ‘.join(palabras)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HOLA’.join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(palabras)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‘’.join(palabras)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0790" y="3644901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Unir</a:t>
            </a:r>
            <a:r>
              <a:rPr lang="en-US" sz="2400" b="1" dirty="0"/>
              <a:t>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lista</a:t>
            </a:r>
            <a:r>
              <a:rPr lang="en-US" sz="2400" b="1" dirty="0"/>
              <a:t> de </a:t>
            </a:r>
            <a:r>
              <a:rPr lang="en-US" sz="2400" b="1" dirty="0" err="1"/>
              <a:t>cadenas</a:t>
            </a:r>
            <a:r>
              <a:rPr lang="en-US" sz="2400" b="1" dirty="0"/>
              <a:t>: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117709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Comparación de Listas</a:t>
            </a:r>
            <a:endParaRPr lang="es-ES" b="1" dirty="0"/>
          </a:p>
        </p:txBody>
      </p:sp>
      <p:pic>
        <p:nvPicPr>
          <p:cNvPr id="5" name="Picture 4" descr="Screen Shot 2016-11-13 at 13.01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79" y="2654300"/>
            <a:ext cx="899962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</a:t>
            </a:r>
            <a:r>
              <a:rPr lang="es-ES_tradnl" dirty="0" err="1"/>
              <a:t>qu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?</a:t>
            </a:r>
            <a:endParaRPr lang="es-ES_trad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t="51168" r="20036" b="8312"/>
          <a:stretch/>
        </p:blipFill>
        <p:spPr>
          <a:xfrm>
            <a:off x="2200275" y="1449361"/>
            <a:ext cx="7837170" cy="4021322"/>
          </a:xfr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56960" y="5487485"/>
            <a:ext cx="355092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dirty="0"/>
              <a:t>Tomado de </a:t>
            </a:r>
            <a:r>
              <a:rPr lang="es-ES_tradnl" dirty="0" err="1"/>
              <a:t>wikipedia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3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Comparación de Listas</a:t>
            </a:r>
            <a:endParaRPr lang="es-ES" b="1" dirty="0"/>
          </a:p>
        </p:txBody>
      </p:sp>
      <p:pic>
        <p:nvPicPr>
          <p:cNvPr id="2" name="Picture 1" descr="Screen Shot 2016-11-13 at 13.05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/>
          <a:stretch/>
        </p:blipFill>
        <p:spPr>
          <a:xfrm>
            <a:off x="3091862" y="2316397"/>
            <a:ext cx="10121194" cy="3045631"/>
          </a:xfrm>
          <a:prstGeom prst="rect">
            <a:avLst/>
          </a:prstGeom>
        </p:spPr>
      </p:pic>
      <p:pic>
        <p:nvPicPr>
          <p:cNvPr id="3" name="Picture 2" descr="Screen Shot 2016-11-13 at 13.06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59" y="5664200"/>
            <a:ext cx="3798241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Ejercicio # 1</a:t>
            </a:r>
            <a:endParaRPr lang="es-ES" b="1" dirty="0"/>
          </a:p>
        </p:txBody>
      </p:sp>
      <p:sp>
        <p:nvSpPr>
          <p:cNvPr id="5" name="Rectangle 4"/>
          <p:cNvSpPr/>
          <p:nvPr/>
        </p:nvSpPr>
        <p:spPr>
          <a:xfrm>
            <a:off x="685800" y="1893838"/>
            <a:ext cx="1125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/>
              <a:t>Escribir un programa en python que permita el ingreso de dos parámetros. </a:t>
            </a:r>
            <a:endParaRPr lang="en-GB" sz="2400" dirty="0"/>
          </a:p>
          <a:p>
            <a:pPr lvl="0"/>
            <a:r>
              <a:rPr lang="es-EC" sz="2400" b="1" dirty="0"/>
              <a:t>Primer parámetro: </a:t>
            </a:r>
            <a:r>
              <a:rPr lang="es-EC" sz="2400" dirty="0"/>
              <a:t>una cantidad de números enteros positivos hasta que el usuario escriba -1.</a:t>
            </a:r>
            <a:endParaRPr lang="en-GB" sz="2400" dirty="0"/>
          </a:p>
          <a:p>
            <a:pPr lvl="0"/>
            <a:r>
              <a:rPr lang="es-EC" sz="2400" b="1" dirty="0"/>
              <a:t>Segundo parámetro:</a:t>
            </a:r>
            <a:r>
              <a:rPr lang="es-EC" sz="2400" dirty="0"/>
              <a:t> un número. </a:t>
            </a:r>
            <a:endParaRPr lang="en-GB" sz="2400" dirty="0"/>
          </a:p>
          <a:p>
            <a:r>
              <a:rPr lang="es-EC" sz="2400" dirty="0"/>
              <a:t>Al finalizar el programa deberá mostrar los números ingresados en el primer parámetro mayores al segundo parámetro. Por ejemplo: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7" name="Picture 6" descr="Screen Shot 2016-11-13 at 15.4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33" y="3736127"/>
            <a:ext cx="3891567" cy="26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Ejercicio # 2</a:t>
            </a:r>
            <a:endParaRPr lang="es-ES" b="1" dirty="0"/>
          </a:p>
        </p:txBody>
      </p:sp>
      <p:sp>
        <p:nvSpPr>
          <p:cNvPr id="5" name="Rectangle 4"/>
          <p:cNvSpPr/>
          <p:nvPr/>
        </p:nvSpPr>
        <p:spPr>
          <a:xfrm>
            <a:off x="1193800" y="1893838"/>
            <a:ext cx="9982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200" dirty="0"/>
              <a:t>Usted elaborará un programa que permita el ingreso de 15 números (positivos y negativos). Al finalizar deberá mostrar por pantalla tres listas:</a:t>
            </a:r>
            <a:endParaRPr lang="en-GB" sz="3200" dirty="0"/>
          </a:p>
          <a:p>
            <a:pPr marL="342900" lvl="0" indent="-342900">
              <a:buFont typeface="Arial"/>
              <a:buChar char="•"/>
            </a:pPr>
            <a:r>
              <a:rPr lang="es-EC" sz="3200" dirty="0"/>
              <a:t>Lista de números ingresados por el usuario.</a:t>
            </a:r>
            <a:endParaRPr lang="en-GB" sz="3200" dirty="0"/>
          </a:p>
          <a:p>
            <a:pPr marL="342900" lvl="0" indent="-342900">
              <a:buFont typeface="Arial"/>
              <a:buChar char="•"/>
            </a:pPr>
            <a:r>
              <a:rPr lang="es-EC" sz="3200" dirty="0"/>
              <a:t>Lista de números positivos, y,</a:t>
            </a:r>
            <a:endParaRPr lang="en-GB" sz="3200" dirty="0"/>
          </a:p>
          <a:p>
            <a:pPr marL="342900" lvl="0" indent="-342900">
              <a:buFont typeface="Arial"/>
              <a:buChar char="•"/>
            </a:pPr>
            <a:r>
              <a:rPr lang="es-EC" sz="3200" dirty="0"/>
              <a:t>Lista de números negativos.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7885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Ejercicio # 3</a:t>
            </a:r>
            <a:endParaRPr lang="es-ES" b="1" dirty="0"/>
          </a:p>
        </p:txBody>
      </p:sp>
      <p:sp>
        <p:nvSpPr>
          <p:cNvPr id="5" name="Rectangle 4"/>
          <p:cNvSpPr/>
          <p:nvPr/>
        </p:nvSpPr>
        <p:spPr>
          <a:xfrm>
            <a:off x="1193800" y="1893838"/>
            <a:ext cx="998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200" dirty="0"/>
              <a:t>Determine la salida del siguiente código:</a:t>
            </a:r>
            <a:endParaRPr lang="en-GB" sz="3200" dirty="0"/>
          </a:p>
        </p:txBody>
      </p:sp>
      <p:pic>
        <p:nvPicPr>
          <p:cNvPr id="4" name="Picture 3" descr="Macintosh HD:Users:gsaltosb:Desktop:Screen Shot 2016-11-11 at 09.08.2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/>
          <a:stretch/>
        </p:blipFill>
        <p:spPr bwMode="auto">
          <a:xfrm>
            <a:off x="612695" y="2821940"/>
            <a:ext cx="11227198" cy="835660"/>
          </a:xfrm>
          <a:prstGeom prst="rect">
            <a:avLst/>
          </a:prstGeom>
          <a:noFill/>
          <a:ln>
            <a:solidFill>
              <a:srgbClr val="8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541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Ejercicio # 4</a:t>
            </a:r>
            <a:endParaRPr lang="es-ES" b="1" dirty="0"/>
          </a:p>
        </p:txBody>
      </p:sp>
      <p:sp>
        <p:nvSpPr>
          <p:cNvPr id="4" name="Rectangle 3"/>
          <p:cNvSpPr/>
          <p:nvPr/>
        </p:nvSpPr>
        <p:spPr>
          <a:xfrm>
            <a:off x="1244600" y="2087940"/>
            <a:ext cx="10363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Diseñe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“</a:t>
            </a:r>
            <a:r>
              <a:rPr lang="en-US" sz="2400" dirty="0" err="1"/>
              <a:t>calculadora</a:t>
            </a:r>
            <a:r>
              <a:rPr lang="en-US" sz="2400" dirty="0"/>
              <a:t> Pokémon” la </a:t>
            </a:r>
            <a:r>
              <a:rPr lang="en-US" sz="2400" dirty="0" err="1"/>
              <a:t>cual</a:t>
            </a:r>
            <a:r>
              <a:rPr lang="en-US" sz="2400" dirty="0"/>
              <a:t>, dada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con los </a:t>
            </a:r>
            <a:r>
              <a:rPr lang="en-US" sz="2400" dirty="0" err="1"/>
              <a:t>nombres</a:t>
            </a:r>
            <a:r>
              <a:rPr lang="en-US" sz="2400" dirty="0"/>
              <a:t> de los </a:t>
            </a:r>
            <a:r>
              <a:rPr lang="en-US" sz="2400" dirty="0" err="1"/>
              <a:t>especímenes</a:t>
            </a:r>
            <a:r>
              <a:rPr lang="en-US" sz="2400" dirty="0"/>
              <a:t>, </a:t>
            </a:r>
            <a:r>
              <a:rPr lang="en-US" sz="2400" dirty="0" err="1"/>
              <a:t>pida</a:t>
            </a:r>
            <a:r>
              <a:rPr lang="en-US" sz="2400" dirty="0"/>
              <a:t> al </a:t>
            </a:r>
            <a:r>
              <a:rPr lang="en-US" sz="2400" dirty="0" err="1"/>
              <a:t>usuario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ingrese</a:t>
            </a:r>
            <a:r>
              <a:rPr lang="en-US" sz="2400" dirty="0"/>
              <a:t> los </a:t>
            </a:r>
            <a:r>
              <a:rPr lang="en-US" sz="2400" dirty="0" err="1"/>
              <a:t>puntos</a:t>
            </a:r>
            <a:r>
              <a:rPr lang="en-US" sz="2400" dirty="0"/>
              <a:t> de </a:t>
            </a:r>
            <a:r>
              <a:rPr lang="en-US" sz="2400" dirty="0" err="1"/>
              <a:t>ataque</a:t>
            </a:r>
            <a:r>
              <a:rPr lang="en-US" sz="2400" dirty="0"/>
              <a:t> (PA) y de </a:t>
            </a:r>
            <a:r>
              <a:rPr lang="en-US" sz="2400" dirty="0" err="1"/>
              <a:t>defensa</a:t>
            </a:r>
            <a:r>
              <a:rPr lang="en-US" sz="2400" dirty="0"/>
              <a:t> (PD)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pokemon</a:t>
            </a:r>
            <a:r>
              <a:rPr lang="en-US" sz="2400" dirty="0"/>
              <a:t>. </a:t>
            </a:r>
            <a:r>
              <a:rPr lang="en-US" sz="2400" dirty="0" err="1"/>
              <a:t>Calcule</a:t>
            </a:r>
            <a:r>
              <a:rPr lang="en-US" sz="2400" dirty="0"/>
              <a:t>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puntos</a:t>
            </a:r>
            <a:r>
              <a:rPr lang="en-US" sz="2400" dirty="0"/>
              <a:t> de </a:t>
            </a:r>
            <a:r>
              <a:rPr lang="en-US" sz="2400" dirty="0" err="1"/>
              <a:t>combate</a:t>
            </a:r>
            <a:r>
              <a:rPr lang="en-US" sz="2400" dirty="0"/>
              <a:t> (PC) en base a la </a:t>
            </a:r>
            <a:r>
              <a:rPr lang="en-US" sz="2400" dirty="0" err="1"/>
              <a:t>siguiente</a:t>
            </a:r>
            <a:r>
              <a:rPr lang="en-US" sz="2400" dirty="0"/>
              <a:t> </a:t>
            </a:r>
            <a:r>
              <a:rPr lang="en-US" sz="2400" dirty="0" err="1"/>
              <a:t>fórmula</a:t>
            </a:r>
            <a:r>
              <a:rPr lang="en-US" sz="2400" dirty="0"/>
              <a:t>: </a:t>
            </a:r>
            <a:r>
              <a:rPr lang="en-GB" sz="2400" dirty="0"/>
              <a:t>	</a:t>
            </a:r>
            <a:r>
              <a:rPr lang="en-US" sz="2400" dirty="0"/>
              <a:t>CP= (PA+PD)*1.2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 err="1"/>
              <a:t>Muestre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pantalla</a:t>
            </a:r>
            <a:r>
              <a:rPr lang="en-US" sz="2400" dirty="0"/>
              <a:t> el CP </a:t>
            </a:r>
            <a:r>
              <a:rPr lang="en-US" sz="2400" dirty="0" err="1"/>
              <a:t>promedio</a:t>
            </a:r>
            <a:r>
              <a:rPr lang="en-US" sz="2400" dirty="0"/>
              <a:t> de </a:t>
            </a:r>
            <a:r>
              <a:rPr lang="en-US" sz="2400" dirty="0" err="1"/>
              <a:t>todos</a:t>
            </a:r>
            <a:r>
              <a:rPr lang="en-US" sz="2400" dirty="0"/>
              <a:t> los </a:t>
            </a:r>
            <a:r>
              <a:rPr lang="en-US" sz="2400" dirty="0" err="1"/>
              <a:t>pokemones</a:t>
            </a:r>
            <a:r>
              <a:rPr lang="en-US" sz="2400" dirty="0"/>
              <a:t>, el </a:t>
            </a:r>
            <a:r>
              <a:rPr lang="en-US" sz="2400" dirty="0" err="1"/>
              <a:t>pokémon</a:t>
            </a:r>
            <a:r>
              <a:rPr lang="en-US" sz="2400" dirty="0"/>
              <a:t> con mayor CP y el </a:t>
            </a:r>
            <a:r>
              <a:rPr lang="en-US" sz="2400" dirty="0" err="1"/>
              <a:t>pokemon</a:t>
            </a:r>
            <a:r>
              <a:rPr lang="en-US" sz="2400" dirty="0"/>
              <a:t> con el </a:t>
            </a:r>
            <a:r>
              <a:rPr lang="en-US" sz="2400" dirty="0" err="1"/>
              <a:t>menor</a:t>
            </a:r>
            <a:r>
              <a:rPr lang="en-US" sz="2400" dirty="0"/>
              <a:t> CP. </a:t>
            </a:r>
            <a:endParaRPr lang="en-GB" sz="2400" dirty="0"/>
          </a:p>
          <a:p>
            <a:r>
              <a:rPr lang="en-US" sz="2400" dirty="0"/>
              <a:t> </a:t>
            </a:r>
            <a:endParaRPr lang="en-GB" sz="2400" dirty="0"/>
          </a:p>
          <a:p>
            <a:r>
              <a:rPr lang="en-US" sz="2400" dirty="0" err="1"/>
              <a:t>pokemons</a:t>
            </a:r>
            <a:r>
              <a:rPr lang="en-US" sz="2400" dirty="0"/>
              <a:t>= [“omanyte”,”blastoise”,”venomoth”,”alakazam”,”vulpix”,”machop”,”rapidash”]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0543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Ejercicio # 5</a:t>
            </a:r>
            <a:endParaRPr lang="es-ES" b="1" dirty="0"/>
          </a:p>
        </p:txBody>
      </p:sp>
      <p:sp>
        <p:nvSpPr>
          <p:cNvPr id="4" name="Rectangle 3"/>
          <p:cNvSpPr/>
          <p:nvPr/>
        </p:nvSpPr>
        <p:spPr>
          <a:xfrm>
            <a:off x="1244600" y="1321461"/>
            <a:ext cx="1036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/>
              <a:t>Escriba un programa que dada la lista </a:t>
            </a:r>
            <a:r>
              <a:rPr lang="es-EC" sz="2400" i="1" dirty="0">
                <a:solidFill>
                  <a:srgbClr val="008000"/>
                </a:solidFill>
              </a:rPr>
              <a:t>a[2,4,6,8,10]</a:t>
            </a:r>
            <a:r>
              <a:rPr lang="es-EC" sz="2400" i="1" dirty="0"/>
              <a:t> </a:t>
            </a:r>
            <a:r>
              <a:rPr lang="es-EC" sz="2400" dirty="0"/>
              <a:t>devuelva lo siguiente: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2" descr="Screen Shot 2016-11-13 at 15.5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15567"/>
            <a:ext cx="4848698" cy="42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Rodríguez, Luis. Python </a:t>
            </a:r>
            <a:r>
              <a:rPr lang="en-US" dirty="0" err="1"/>
              <a:t>Programación</a:t>
            </a:r>
            <a:r>
              <a:rPr lang="en-US" dirty="0"/>
              <a:t> Luis Rodríguez, Python </a:t>
            </a:r>
            <a:r>
              <a:rPr lang="en-US" dirty="0" err="1"/>
              <a:t>Programación</a:t>
            </a:r>
            <a:r>
              <a:rPr lang="en-US" dirty="0"/>
              <a:t>.</a:t>
            </a:r>
          </a:p>
          <a:p>
            <a:r>
              <a:rPr lang="en-US" dirty="0"/>
              <a:t>Downey, A., </a:t>
            </a:r>
            <a:r>
              <a:rPr lang="en-US" dirty="0" err="1"/>
              <a:t>Elkner</a:t>
            </a:r>
            <a:r>
              <a:rPr lang="en-US" dirty="0"/>
              <a:t>, J., &amp; Meyers, C. (2012). How to think like a computer scientist: learning with python. Green Tea Press, Wellesley, Massachusetts.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4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</a:t>
            </a:r>
            <a:r>
              <a:rPr lang="es-ES_tradnl" dirty="0" err="1"/>
              <a:t>qu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?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3825" r="34991" b="6468"/>
          <a:stretch/>
        </p:blipFill>
        <p:spPr>
          <a:xfrm>
            <a:off x="2903220" y="1859281"/>
            <a:ext cx="5768340" cy="4297063"/>
          </a:xfrm>
        </p:spPr>
      </p:pic>
      <p:sp>
        <p:nvSpPr>
          <p:cNvPr id="6" name="TextBox 5"/>
          <p:cNvSpPr txBox="1"/>
          <p:nvPr/>
        </p:nvSpPr>
        <p:spPr>
          <a:xfrm>
            <a:off x="7208521" y="6442948"/>
            <a:ext cx="32745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Tomado de </a:t>
            </a:r>
            <a:r>
              <a:rPr lang="es-ES_tradnl" dirty="0" err="1"/>
              <a:t>rottentomatoes.com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592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1" t="21516" r="13729" b="15464"/>
          <a:stretch/>
        </p:blipFill>
        <p:spPr>
          <a:xfrm>
            <a:off x="2346960" y="1737362"/>
            <a:ext cx="7992634" cy="4648199"/>
          </a:xfrm>
        </p:spPr>
      </p:pic>
      <p:sp>
        <p:nvSpPr>
          <p:cNvPr id="15" name="Cloud Callout 14"/>
          <p:cNvSpPr/>
          <p:nvPr/>
        </p:nvSpPr>
        <p:spPr>
          <a:xfrm>
            <a:off x="4145280" y="883920"/>
            <a:ext cx="4136914" cy="2240280"/>
          </a:xfrm>
          <a:prstGeom prst="cloudCallout">
            <a:avLst>
              <a:gd name="adj1" fmla="val -58777"/>
              <a:gd name="adj2" fmla="val -21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Comic Sans MS" charset="0"/>
                <a:ea typeface="Comic Sans MS" charset="0"/>
                <a:cs typeface="Comic Sans MS" charset="0"/>
              </a:rPr>
              <a:t>He estado haciendo una lista de los datos de </a:t>
            </a:r>
            <a:r>
              <a:rPr lang="es-ES_tradnl" sz="1600" dirty="0" err="1">
                <a:latin typeface="Comic Sans MS" charset="0"/>
                <a:ea typeface="Comic Sans MS" charset="0"/>
                <a:cs typeface="Comic Sans MS" charset="0"/>
              </a:rPr>
              <a:t>pel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ículas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por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años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y me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gustaría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que mi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computadora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pueda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procesar</a:t>
            </a:r>
            <a:endParaRPr lang="es-ES_tradnl" sz="16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0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</a:t>
            </a:r>
            <a:r>
              <a:rPr lang="es-ES_tradnl" dirty="0" err="1"/>
              <a:t>qu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?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5" t="23437" r="21204" b="31219"/>
          <a:stretch/>
        </p:blipFill>
        <p:spPr>
          <a:xfrm>
            <a:off x="2099120" y="2011682"/>
            <a:ext cx="8039481" cy="3825239"/>
          </a:xfrm>
        </p:spPr>
      </p:pic>
    </p:spTree>
    <p:extLst>
      <p:ext uri="{BB962C8B-B14F-4D97-AF65-F5344CB8AC3E}">
        <p14:creationId xmlns:p14="http://schemas.microsoft.com/office/powerpoint/2010/main" val="2683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Convirtiendo los datos a una lista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s-ES_tradnl" sz="2600" b="1" dirty="0"/>
              <a:t>Convertir</a:t>
            </a:r>
            <a:r>
              <a:rPr lang="es-ES_tradnl" sz="2600" dirty="0"/>
              <a:t> cada uno de los nombres a </a:t>
            </a:r>
            <a:r>
              <a:rPr lang="es-ES_tradnl" sz="2600" dirty="0" err="1"/>
              <a:t>string</a:t>
            </a:r>
            <a:r>
              <a:rPr lang="es-ES_tradnl" sz="2600" dirty="0"/>
              <a:t> ubicando las comillas al inicio y al final (</a:t>
            </a:r>
            <a:r>
              <a:rPr lang="es-ES_tradnl" sz="2600" dirty="0">
                <a:solidFill>
                  <a:srgbClr val="FF0000"/>
                </a:solidFill>
              </a:rPr>
              <a:t>en el caso de cadenas de caracteres</a:t>
            </a:r>
            <a:r>
              <a:rPr lang="es-ES_tradnl" sz="2600" dirty="0"/>
              <a:t>). Si se trata de tipos enteros o </a:t>
            </a:r>
            <a:r>
              <a:rPr lang="es-ES_tradnl" sz="2600" dirty="0" err="1"/>
              <a:t>float</a:t>
            </a:r>
            <a:r>
              <a:rPr lang="es-ES_tradnl" sz="2600" dirty="0"/>
              <a:t>, agregarlos directamente.</a:t>
            </a:r>
          </a:p>
          <a:p>
            <a:pPr marL="342900" indent="-342900">
              <a:buFont typeface="+mj-lt"/>
              <a:buAutoNum type="arabicParenR"/>
            </a:pPr>
            <a:r>
              <a:rPr lang="es-ES_tradnl" sz="2600" b="1" dirty="0"/>
              <a:t>Separar</a:t>
            </a:r>
            <a:r>
              <a:rPr lang="es-ES_tradnl" sz="2600" dirty="0"/>
              <a:t> cada elemento de la lista con una coma.</a:t>
            </a:r>
          </a:p>
          <a:p>
            <a:pPr marL="342900" indent="-342900">
              <a:buFont typeface="+mj-lt"/>
              <a:buAutoNum type="arabicParenR"/>
            </a:pPr>
            <a:r>
              <a:rPr lang="es-ES_tradnl" sz="2600" b="1" dirty="0"/>
              <a:t>Encerrar</a:t>
            </a:r>
            <a:r>
              <a:rPr lang="es-ES_tradnl" sz="2600" dirty="0"/>
              <a:t> la lista de elementos con corchetes [  ].</a:t>
            </a:r>
          </a:p>
          <a:p>
            <a:pPr marL="342900" indent="-342900">
              <a:buFont typeface="+mj-lt"/>
              <a:buAutoNum type="arabicParenR"/>
            </a:pPr>
            <a:r>
              <a:rPr lang="es-ES_tradnl" sz="2600" b="1" dirty="0"/>
              <a:t>Asignar</a:t>
            </a:r>
            <a:r>
              <a:rPr lang="es-ES_tradnl" sz="2600" dirty="0"/>
              <a:t> la lista a una variable usando el operador de </a:t>
            </a:r>
            <a:r>
              <a:rPr lang="es-ES_tradnl" sz="2600" dirty="0" err="1"/>
              <a:t>asignaci</a:t>
            </a:r>
            <a:r>
              <a:rPr lang="en-US" sz="2600" dirty="0" err="1"/>
              <a:t>ón</a:t>
            </a:r>
            <a:r>
              <a:rPr lang="en-US" sz="2600" dirty="0"/>
              <a:t> ( = )</a:t>
            </a:r>
            <a:endParaRPr lang="es-ES_tradnl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76103"/>
            <a:ext cx="9144000" cy="15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4" id="{052E6259-5934-9C4E-9686-598A16277B68}" vid="{404A0614-4B1D-F346-A240-964ABAD1FB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Unidad 1 - Introducción a la Programación - copia</Template>
  <TotalTime>848</TotalTime>
  <Words>2680</Words>
  <Application>Microsoft Macintosh PowerPoint</Application>
  <PresentationFormat>Custom</PresentationFormat>
  <Paragraphs>386</Paragraphs>
  <Slides>56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Tema de Office</vt:lpstr>
      <vt:lpstr>Contenido</vt:lpstr>
      <vt:lpstr>Objetivos </vt:lpstr>
      <vt:lpstr>¿Por qué usar listas?</vt:lpstr>
      <vt:lpstr>¿Por qué usar listas?</vt:lpstr>
      <vt:lpstr>¿Por qué usar listas?</vt:lpstr>
      <vt:lpstr>¿Por qué usar listas?</vt:lpstr>
      <vt:lpstr>PowerPoint Presentation</vt:lpstr>
      <vt:lpstr>¿Por qué usar listas?</vt:lpstr>
      <vt:lpstr>Convirtiendo los datos a una lista Python</vt:lpstr>
      <vt:lpstr>Listas</vt:lpstr>
      <vt:lpstr>4.1 Propiedades de las Listas</vt:lpstr>
      <vt:lpstr>LISTAS: Built-in Function</vt:lpstr>
      <vt:lpstr>Tamaño de las listas</vt:lpstr>
      <vt:lpstr>Pertenencia de elementos en una lista</vt:lpstr>
      <vt:lpstr>Concatenación de listas</vt:lpstr>
      <vt:lpstr>Añadir elementos</vt:lpstr>
      <vt:lpstr>Añadir elementos</vt:lpstr>
      <vt:lpstr>Multiplicación de listas</vt:lpstr>
      <vt:lpstr>4.2 Indexación Básica</vt:lpstr>
      <vt:lpstr>Accediendo a los elementos</vt:lpstr>
      <vt:lpstr>Accediendo a los elementos</vt:lpstr>
      <vt:lpstr>Accediendo a los elementos</vt:lpstr>
      <vt:lpstr>4.3 Slicing</vt:lpstr>
      <vt:lpstr>ACCEDER A ÍTEMS y  SLICING LISTAS</vt:lpstr>
      <vt:lpstr>Accediendo a los elementos</vt:lpstr>
      <vt:lpstr>Mutabilidad: asignación de items</vt:lpstr>
      <vt:lpstr>Eliminación de items</vt:lpstr>
      <vt:lpstr>Eliminación de items</vt:lpstr>
      <vt:lpstr>Clonar una lista</vt:lpstr>
      <vt:lpstr>Clonar una lista</vt:lpstr>
      <vt:lpstr>Ejercicios</vt:lpstr>
      <vt:lpstr>Escribir un programa que retorne el menor valor de una lista</vt:lpstr>
      <vt:lpstr>Escribir un programa que retorne el mayor valor de una lista</vt:lpstr>
      <vt:lpstr>Escribir un programa que cuente las ocurrencias de un elemento</vt:lpstr>
      <vt:lpstr>Escribir un programa que retorne el índice de la primera ocurrencia de un elemento</vt:lpstr>
      <vt:lpstr>Escribir un programa que retorne el índice de la primera ocurrencia de un elemento</vt:lpstr>
      <vt:lpstr>4.4 Funciones Básicas</vt:lpstr>
      <vt:lpstr>Métodos de las listas retornan un valor y no cambian la lista</vt:lpstr>
      <vt:lpstr>Métodos de las listas retornan un valor y no cambian la lista</vt:lpstr>
      <vt:lpstr>Métodos de las listas retornan una lista y no cambian la lista</vt:lpstr>
      <vt:lpstr>Métodos de las listas cambian la lista y no retornan valor</vt:lpstr>
      <vt:lpstr>Métodos de las listas cambian la lista y retorna un valor</vt:lpstr>
      <vt:lpstr>Escribir un programa que elimine los elementos repetidos de una lista</vt:lpstr>
      <vt:lpstr>4.5 Manejo de Caracteres como Listas</vt:lpstr>
      <vt:lpstr>Strings</vt:lpstr>
      <vt:lpstr>Strings</vt:lpstr>
      <vt:lpstr>Strings</vt:lpstr>
      <vt:lpstr>Strings</vt:lpstr>
      <vt:lpstr>Comparación de Listas</vt:lpstr>
      <vt:lpstr>Comparación de Listas</vt:lpstr>
      <vt:lpstr>Ejercicio # 1</vt:lpstr>
      <vt:lpstr>Ejercicio # 2</vt:lpstr>
      <vt:lpstr>Ejercicio # 3</vt:lpstr>
      <vt:lpstr>Ejercicio # 4</vt:lpstr>
      <vt:lpstr>Ejercicio # 5</vt:lpstr>
      <vt:lpstr>Bibliografía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Eduardo Rivadeneira Campodonico</dc:creator>
  <cp:lastModifiedBy>Gustavo Andrade</cp:lastModifiedBy>
  <cp:revision>42</cp:revision>
  <dcterms:created xsi:type="dcterms:W3CDTF">2017-04-18T15:05:18Z</dcterms:created>
  <dcterms:modified xsi:type="dcterms:W3CDTF">2019-06-26T18:04:07Z</dcterms:modified>
</cp:coreProperties>
</file>